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64" r:id="rId4"/>
    <p:sldId id="265" r:id="rId5"/>
    <p:sldId id="267" r:id="rId6"/>
    <p:sldId id="268" r:id="rId7"/>
    <p:sldId id="269" r:id="rId8"/>
    <p:sldId id="270" r:id="rId9"/>
    <p:sldId id="271" r:id="rId10"/>
    <p:sldId id="272" r:id="rId11"/>
    <p:sldId id="273" r:id="rId12"/>
    <p:sldId id="274" r:id="rId13"/>
    <p:sldId id="275" r:id="rId14"/>
    <p:sldId id="277" r:id="rId15"/>
    <p:sldId id="278" r:id="rId16"/>
    <p:sldId id="258" r:id="rId17"/>
    <p:sldId id="279" r:id="rId18"/>
    <p:sldId id="280" r:id="rId19"/>
    <p:sldId id="281" r:id="rId20"/>
    <p:sldId id="282" r:id="rId21"/>
    <p:sldId id="26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015"/>
    <p:restoredTop sz="94304"/>
  </p:normalViewPr>
  <p:slideViewPr>
    <p:cSldViewPr snapToGrid="0" snapToObjects="1">
      <p:cViewPr varScale="1">
        <p:scale>
          <a:sx n="157" d="100"/>
          <a:sy n="157" d="100"/>
        </p:scale>
        <p:origin x="33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25.tiff>
</file>

<file path=ppt/media/image26.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7AC62-F297-CA45-9164-4C8F44A43B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5371E73-C52E-2544-85D5-BB966FE76B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34C0D03-42EA-304A-9AB8-5BB81505010E}"/>
              </a:ext>
            </a:extLst>
          </p:cNvPr>
          <p:cNvSpPr>
            <a:spLocks noGrp="1"/>
          </p:cNvSpPr>
          <p:nvPr>
            <p:ph type="dt" sz="half" idx="10"/>
          </p:nvPr>
        </p:nvSpPr>
        <p:spPr/>
        <p:txBody>
          <a:bodyPr/>
          <a:lstStyle/>
          <a:p>
            <a:fld id="{48A87A34-81AB-432B-8DAE-1953F412C126}" type="datetimeFigureOut">
              <a:rPr lang="en-US" smtClean="0"/>
              <a:t>6/5/18</a:t>
            </a:fld>
            <a:endParaRPr lang="en-US" dirty="0"/>
          </a:p>
        </p:txBody>
      </p:sp>
      <p:sp>
        <p:nvSpPr>
          <p:cNvPr id="5" name="Footer Placeholder 4">
            <a:extLst>
              <a:ext uri="{FF2B5EF4-FFF2-40B4-BE49-F238E27FC236}">
                <a16:creationId xmlns:a16="http://schemas.microsoft.com/office/drawing/2014/main" id="{942C314A-11AF-6F4B-ABA5-CC36B2A0B53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D8E9D2-9297-F54B-948F-D54C3C2BDC24}"/>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058688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A6E6-7B8E-9F42-89C1-D3D81BF817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69FFB4D-8AA7-3842-B148-387436E755C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387E2D-CFA5-CB4D-AD1E-BBAA55AFAEA1}"/>
              </a:ext>
            </a:extLst>
          </p:cNvPr>
          <p:cNvSpPr>
            <a:spLocks noGrp="1"/>
          </p:cNvSpPr>
          <p:nvPr>
            <p:ph type="dt" sz="half" idx="10"/>
          </p:nvPr>
        </p:nvSpPr>
        <p:spPr/>
        <p:txBody>
          <a:bodyPr/>
          <a:lstStyle/>
          <a:p>
            <a:fld id="{48A87A34-81AB-432B-8DAE-1953F412C126}" type="datetimeFigureOut">
              <a:rPr lang="en-US" smtClean="0"/>
              <a:t>6/5/18</a:t>
            </a:fld>
            <a:endParaRPr lang="en-US" dirty="0"/>
          </a:p>
        </p:txBody>
      </p:sp>
      <p:sp>
        <p:nvSpPr>
          <p:cNvPr id="5" name="Footer Placeholder 4">
            <a:extLst>
              <a:ext uri="{FF2B5EF4-FFF2-40B4-BE49-F238E27FC236}">
                <a16:creationId xmlns:a16="http://schemas.microsoft.com/office/drawing/2014/main" id="{AF087E30-B652-6F48-8653-22C12AB0749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6594CC0-E685-DB4C-B675-18C0A3D1AC2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94423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882C30-9712-BF4C-832F-A3C0EBA976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39ABA91-6DDB-EC41-8D8D-6AB222DDB56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29C635-DF4B-B148-AD4B-4A76D152FC8E}"/>
              </a:ext>
            </a:extLst>
          </p:cNvPr>
          <p:cNvSpPr>
            <a:spLocks noGrp="1"/>
          </p:cNvSpPr>
          <p:nvPr>
            <p:ph type="dt" sz="half" idx="10"/>
          </p:nvPr>
        </p:nvSpPr>
        <p:spPr/>
        <p:txBody>
          <a:bodyPr/>
          <a:lstStyle/>
          <a:p>
            <a:fld id="{48A87A34-81AB-432B-8DAE-1953F412C126}" type="datetimeFigureOut">
              <a:rPr lang="en-US" smtClean="0"/>
              <a:pPr/>
              <a:t>6/5/18</a:t>
            </a:fld>
            <a:endParaRPr lang="en-US" dirty="0"/>
          </a:p>
        </p:txBody>
      </p:sp>
      <p:sp>
        <p:nvSpPr>
          <p:cNvPr id="5" name="Footer Placeholder 4">
            <a:extLst>
              <a:ext uri="{FF2B5EF4-FFF2-40B4-BE49-F238E27FC236}">
                <a16:creationId xmlns:a16="http://schemas.microsoft.com/office/drawing/2014/main" id="{72AECB7D-1DB5-3240-8C6E-D1706B8BA7B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6D8198-67F5-C341-873C-14B839DBFA6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76233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DF430-B325-264D-A28A-012E430F9D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949C16-52EB-2B43-ABC4-88206EB490D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AC9872-3730-0D42-B922-5FE24E6E5A40}"/>
              </a:ext>
            </a:extLst>
          </p:cNvPr>
          <p:cNvSpPr>
            <a:spLocks noGrp="1"/>
          </p:cNvSpPr>
          <p:nvPr>
            <p:ph type="dt" sz="half" idx="10"/>
          </p:nvPr>
        </p:nvSpPr>
        <p:spPr/>
        <p:txBody>
          <a:bodyPr/>
          <a:lstStyle/>
          <a:p>
            <a:fld id="{48A87A34-81AB-432B-8DAE-1953F412C126}" type="datetimeFigureOut">
              <a:rPr lang="en-US" smtClean="0"/>
              <a:t>6/5/18</a:t>
            </a:fld>
            <a:endParaRPr lang="en-US" dirty="0"/>
          </a:p>
        </p:txBody>
      </p:sp>
      <p:sp>
        <p:nvSpPr>
          <p:cNvPr id="5" name="Footer Placeholder 4">
            <a:extLst>
              <a:ext uri="{FF2B5EF4-FFF2-40B4-BE49-F238E27FC236}">
                <a16:creationId xmlns:a16="http://schemas.microsoft.com/office/drawing/2014/main" id="{D5D79973-58DB-8F4D-AD3F-450791BCA8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7FE0885-E458-AE40-B267-54876FFB9AC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14354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EC3D2-7712-AA42-A401-5EEA3F7755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9E88C2-A919-554F-B00F-FFF517F2F3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F4A3C85-9D33-F94A-AAED-164B21BF878C}"/>
              </a:ext>
            </a:extLst>
          </p:cNvPr>
          <p:cNvSpPr>
            <a:spLocks noGrp="1"/>
          </p:cNvSpPr>
          <p:nvPr>
            <p:ph type="dt" sz="half" idx="10"/>
          </p:nvPr>
        </p:nvSpPr>
        <p:spPr/>
        <p:txBody>
          <a:bodyPr/>
          <a:lstStyle/>
          <a:p>
            <a:fld id="{48A87A34-81AB-432B-8DAE-1953F412C126}" type="datetimeFigureOut">
              <a:rPr lang="en-US" smtClean="0"/>
              <a:pPr/>
              <a:t>6/5/18</a:t>
            </a:fld>
            <a:endParaRPr lang="en-US" dirty="0"/>
          </a:p>
        </p:txBody>
      </p:sp>
      <p:sp>
        <p:nvSpPr>
          <p:cNvPr id="5" name="Footer Placeholder 4">
            <a:extLst>
              <a:ext uri="{FF2B5EF4-FFF2-40B4-BE49-F238E27FC236}">
                <a16:creationId xmlns:a16="http://schemas.microsoft.com/office/drawing/2014/main" id="{AD53233B-CDDB-CA4C-97B7-588094BD56A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3FDBAC6-0F2D-4446-BC09-F4A341F500C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0453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BF4C1-D8E4-CE46-A623-24E813C6BB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AF68D8-20EB-DB44-B8EA-8ADB0BB9B33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993D58E-C90C-BD4F-82CE-7BB7841DB7A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1FB7F4-DA48-3547-A8DC-EF18B5D5C974}"/>
              </a:ext>
            </a:extLst>
          </p:cNvPr>
          <p:cNvSpPr>
            <a:spLocks noGrp="1"/>
          </p:cNvSpPr>
          <p:nvPr>
            <p:ph type="dt" sz="half" idx="10"/>
          </p:nvPr>
        </p:nvSpPr>
        <p:spPr/>
        <p:txBody>
          <a:bodyPr/>
          <a:lstStyle/>
          <a:p>
            <a:fld id="{48A87A34-81AB-432B-8DAE-1953F412C126}" type="datetimeFigureOut">
              <a:rPr lang="en-US" smtClean="0"/>
              <a:t>6/5/18</a:t>
            </a:fld>
            <a:endParaRPr lang="en-US" dirty="0"/>
          </a:p>
        </p:txBody>
      </p:sp>
      <p:sp>
        <p:nvSpPr>
          <p:cNvPr id="6" name="Footer Placeholder 5">
            <a:extLst>
              <a:ext uri="{FF2B5EF4-FFF2-40B4-BE49-F238E27FC236}">
                <a16:creationId xmlns:a16="http://schemas.microsoft.com/office/drawing/2014/main" id="{EF4F21E6-74CA-3E4E-ADA8-7CDDE2120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8C8435E-B4D5-B447-9900-EBEC0E150D9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340892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A67A0-B053-7E46-B37F-638811CEDF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623BCF9-6351-E64B-AE5C-7B3994C675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4A1F420-C94A-6643-B4B9-52B784C625B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AD2E21D-3D50-654D-9729-00FEFBB6E4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0D1149D-78A1-E142-8FE1-D79FC2F8E44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A656018-647B-AC46-AE13-FC9A6D848EEF}"/>
              </a:ext>
            </a:extLst>
          </p:cNvPr>
          <p:cNvSpPr>
            <a:spLocks noGrp="1"/>
          </p:cNvSpPr>
          <p:nvPr>
            <p:ph type="dt" sz="half" idx="10"/>
          </p:nvPr>
        </p:nvSpPr>
        <p:spPr/>
        <p:txBody>
          <a:bodyPr/>
          <a:lstStyle/>
          <a:p>
            <a:fld id="{48A87A34-81AB-432B-8DAE-1953F412C126}" type="datetimeFigureOut">
              <a:rPr lang="en-US" smtClean="0"/>
              <a:t>6/5/18</a:t>
            </a:fld>
            <a:endParaRPr lang="en-US" dirty="0"/>
          </a:p>
        </p:txBody>
      </p:sp>
      <p:sp>
        <p:nvSpPr>
          <p:cNvPr id="8" name="Footer Placeholder 7">
            <a:extLst>
              <a:ext uri="{FF2B5EF4-FFF2-40B4-BE49-F238E27FC236}">
                <a16:creationId xmlns:a16="http://schemas.microsoft.com/office/drawing/2014/main" id="{71D9EFA0-03C4-2149-A3F9-70C84C692B5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252D9B7-B83F-814D-AC1B-B4FEAA989BB4}"/>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13468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608E2-8333-4346-B840-8A932FD162E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F7F2BF-DD3C-B347-A65E-E705B63B867D}"/>
              </a:ext>
            </a:extLst>
          </p:cNvPr>
          <p:cNvSpPr>
            <a:spLocks noGrp="1"/>
          </p:cNvSpPr>
          <p:nvPr>
            <p:ph type="dt" sz="half" idx="10"/>
          </p:nvPr>
        </p:nvSpPr>
        <p:spPr/>
        <p:txBody>
          <a:bodyPr/>
          <a:lstStyle/>
          <a:p>
            <a:fld id="{48A87A34-81AB-432B-8DAE-1953F412C126}" type="datetimeFigureOut">
              <a:rPr lang="en-US" smtClean="0"/>
              <a:t>6/5/18</a:t>
            </a:fld>
            <a:endParaRPr lang="en-US" dirty="0"/>
          </a:p>
        </p:txBody>
      </p:sp>
      <p:sp>
        <p:nvSpPr>
          <p:cNvPr id="4" name="Footer Placeholder 3">
            <a:extLst>
              <a:ext uri="{FF2B5EF4-FFF2-40B4-BE49-F238E27FC236}">
                <a16:creationId xmlns:a16="http://schemas.microsoft.com/office/drawing/2014/main" id="{EDD53090-2D29-3B4B-A216-3315097604C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81B977A-3115-FD4D-997D-EACB37B758A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85655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CACF9F-0170-8A44-812C-0F97559D89CE}"/>
              </a:ext>
            </a:extLst>
          </p:cNvPr>
          <p:cNvSpPr>
            <a:spLocks noGrp="1"/>
          </p:cNvSpPr>
          <p:nvPr>
            <p:ph type="dt" sz="half" idx="10"/>
          </p:nvPr>
        </p:nvSpPr>
        <p:spPr/>
        <p:txBody>
          <a:bodyPr/>
          <a:lstStyle/>
          <a:p>
            <a:fld id="{48A87A34-81AB-432B-8DAE-1953F412C126}" type="datetimeFigureOut">
              <a:rPr lang="en-US" smtClean="0"/>
              <a:t>6/5/18</a:t>
            </a:fld>
            <a:endParaRPr lang="en-US" dirty="0"/>
          </a:p>
        </p:txBody>
      </p:sp>
      <p:sp>
        <p:nvSpPr>
          <p:cNvPr id="3" name="Footer Placeholder 2">
            <a:extLst>
              <a:ext uri="{FF2B5EF4-FFF2-40B4-BE49-F238E27FC236}">
                <a16:creationId xmlns:a16="http://schemas.microsoft.com/office/drawing/2014/main" id="{7AD4EC23-E8E5-2D46-AA63-322D85489C8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7AAC5CD-87D5-BD47-8151-F132DEA6503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6240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9A3DE-7EC6-024D-BDA7-CE2D5BBAB6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613B34E-2E23-BA4E-B928-06B76373A37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9C3785-5CD5-3141-B7C8-8D7EDE473F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6FAF89-0C2C-5D43-9F22-716CFAA16081}"/>
              </a:ext>
            </a:extLst>
          </p:cNvPr>
          <p:cNvSpPr>
            <a:spLocks noGrp="1"/>
          </p:cNvSpPr>
          <p:nvPr>
            <p:ph type="dt" sz="half" idx="10"/>
          </p:nvPr>
        </p:nvSpPr>
        <p:spPr/>
        <p:txBody>
          <a:bodyPr/>
          <a:lstStyle/>
          <a:p>
            <a:fld id="{48A87A34-81AB-432B-8DAE-1953F412C126}" type="datetimeFigureOut">
              <a:rPr lang="en-US" smtClean="0"/>
              <a:t>6/5/18</a:t>
            </a:fld>
            <a:endParaRPr lang="en-US" dirty="0"/>
          </a:p>
        </p:txBody>
      </p:sp>
      <p:sp>
        <p:nvSpPr>
          <p:cNvPr id="6" name="Footer Placeholder 5">
            <a:extLst>
              <a:ext uri="{FF2B5EF4-FFF2-40B4-BE49-F238E27FC236}">
                <a16:creationId xmlns:a16="http://schemas.microsoft.com/office/drawing/2014/main" id="{738C62F8-B35F-C64A-BC5D-2BE0BF3FC50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31EFC1B-EED4-D440-A8D2-6CE9594C1891}"/>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0555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D7E56-B84C-794A-9402-1BA85F990E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409C69-310D-6244-AD6E-64889360AA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2422A0-C160-E341-870A-2039BA43A3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62AA87-6C76-A643-853D-5A8DCB02DB90}"/>
              </a:ext>
            </a:extLst>
          </p:cNvPr>
          <p:cNvSpPr>
            <a:spLocks noGrp="1"/>
          </p:cNvSpPr>
          <p:nvPr>
            <p:ph type="dt" sz="half" idx="10"/>
          </p:nvPr>
        </p:nvSpPr>
        <p:spPr/>
        <p:txBody>
          <a:bodyPr/>
          <a:lstStyle/>
          <a:p>
            <a:fld id="{48A87A34-81AB-432B-8DAE-1953F412C126}" type="datetimeFigureOut">
              <a:rPr lang="en-US" smtClean="0"/>
              <a:t>6/5/18</a:t>
            </a:fld>
            <a:endParaRPr lang="en-US" dirty="0"/>
          </a:p>
        </p:txBody>
      </p:sp>
      <p:sp>
        <p:nvSpPr>
          <p:cNvPr id="6" name="Footer Placeholder 5">
            <a:extLst>
              <a:ext uri="{FF2B5EF4-FFF2-40B4-BE49-F238E27FC236}">
                <a16:creationId xmlns:a16="http://schemas.microsoft.com/office/drawing/2014/main" id="{B06A7B93-1E39-A04C-AB84-02B9B981354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19CA6AD-16F8-AF44-84CA-C774B08DD0E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54632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04502E-5EBF-3E41-9353-F2F82035F3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37AB8BE-D5A0-C542-997E-6F30954FD8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FC117E-3627-ED4D-BDB5-6AB3C82622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6/5/18</a:t>
            </a:fld>
            <a:endParaRPr lang="en-US" dirty="0"/>
          </a:p>
        </p:txBody>
      </p:sp>
      <p:sp>
        <p:nvSpPr>
          <p:cNvPr id="5" name="Footer Placeholder 4">
            <a:extLst>
              <a:ext uri="{FF2B5EF4-FFF2-40B4-BE49-F238E27FC236}">
                <a16:creationId xmlns:a16="http://schemas.microsoft.com/office/drawing/2014/main" id="{455D958F-A5DA-9C4F-A0F0-8D87F4435E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78D8BAF-8492-FB40-8AA4-634E33ABD3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03265034"/>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13.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 Id="rId5" Type="http://schemas.openxmlformats.org/officeDocument/2006/relationships/image" Target="../media/image17.tiff"/><Relationship Id="rId4" Type="http://schemas.openxmlformats.org/officeDocument/2006/relationships/image" Target="../media/image16.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2.xml"/><Relationship Id="rId5" Type="http://schemas.openxmlformats.org/officeDocument/2006/relationships/image" Target="../media/image21.tiff"/><Relationship Id="rId4" Type="http://schemas.openxmlformats.org/officeDocument/2006/relationships/image" Target="../media/image20.tiff"/></Relationships>
</file>

<file path=ppt/slides/_rels/slide17.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33CC1-0927-954E-9EC2-C354CC197ADB}"/>
              </a:ext>
            </a:extLst>
          </p:cNvPr>
          <p:cNvSpPr>
            <a:spLocks noGrp="1"/>
          </p:cNvSpPr>
          <p:nvPr>
            <p:ph type="ctrTitle"/>
          </p:nvPr>
        </p:nvSpPr>
        <p:spPr>
          <a:xfrm>
            <a:off x="1647374" y="2303774"/>
            <a:ext cx="9786819" cy="1825096"/>
          </a:xfrm>
        </p:spPr>
        <p:txBody>
          <a:bodyPr>
            <a:normAutofit/>
          </a:bodyPr>
          <a:lstStyle/>
          <a:p>
            <a:pPr algn="r"/>
            <a:r>
              <a:rPr lang="en-US" dirty="0">
                <a:solidFill>
                  <a:srgbClr val="FF0000"/>
                </a:solidFill>
              </a:rPr>
              <a:t>  RED WINE ANALYSIS</a:t>
            </a:r>
            <a:br>
              <a:rPr lang="en-US" dirty="0">
                <a:solidFill>
                  <a:srgbClr val="FF0000"/>
                </a:solidFill>
              </a:rPr>
            </a:br>
            <a:r>
              <a:rPr lang="en-US" sz="1200" b="1" cap="none" dirty="0">
                <a:solidFill>
                  <a:srgbClr val="FF0000"/>
                </a:solidFill>
              </a:rPr>
              <a:t>--- KRUSHAB GANDHI</a:t>
            </a:r>
          </a:p>
        </p:txBody>
      </p:sp>
      <p:sp>
        <p:nvSpPr>
          <p:cNvPr id="3" name="Subtitle 2">
            <a:extLst>
              <a:ext uri="{FF2B5EF4-FFF2-40B4-BE49-F238E27FC236}">
                <a16:creationId xmlns:a16="http://schemas.microsoft.com/office/drawing/2014/main" id="{C73AF42A-B4F8-7A4C-9543-18937ABA4B0D}"/>
              </a:ext>
            </a:extLst>
          </p:cNvPr>
          <p:cNvSpPr>
            <a:spLocks noGrp="1"/>
          </p:cNvSpPr>
          <p:nvPr>
            <p:ph type="subTitle" idx="1"/>
          </p:nvPr>
        </p:nvSpPr>
        <p:spPr>
          <a:xfrm>
            <a:off x="-576670" y="673072"/>
            <a:ext cx="7646565" cy="1996812"/>
          </a:xfrm>
        </p:spPr>
        <p:txBody>
          <a:bodyPr>
            <a:normAutofit fontScale="92500" lnSpcReduction="10000"/>
          </a:bodyPr>
          <a:lstStyle/>
          <a:p>
            <a:pPr algn="r"/>
            <a:endParaRPr lang="en-US" dirty="0">
              <a:solidFill>
                <a:srgbClr val="FF0000"/>
              </a:solidFill>
            </a:endParaRPr>
          </a:p>
          <a:p>
            <a:pPr algn="r"/>
            <a:r>
              <a:rPr lang="en-US" dirty="0">
                <a:solidFill>
                  <a:srgbClr val="FF0000"/>
                </a:solidFill>
              </a:rPr>
              <a:t>Team: </a:t>
            </a:r>
            <a:r>
              <a:rPr lang="en-US" b="1" dirty="0">
                <a:solidFill>
                  <a:srgbClr val="FF0000"/>
                </a:solidFill>
              </a:rPr>
              <a:t>Teetotalers</a:t>
            </a:r>
          </a:p>
          <a:p>
            <a:pPr algn="r"/>
            <a:r>
              <a:rPr lang="en-US" dirty="0">
                <a:solidFill>
                  <a:srgbClr val="FF0000"/>
                </a:solidFill>
              </a:rPr>
              <a:t>Course: </a:t>
            </a:r>
            <a:r>
              <a:rPr lang="en-US" b="1" dirty="0">
                <a:solidFill>
                  <a:srgbClr val="FF0000"/>
                </a:solidFill>
              </a:rPr>
              <a:t>ALY6040 Data Mining Applications</a:t>
            </a:r>
          </a:p>
          <a:p>
            <a:pPr algn="r"/>
            <a:r>
              <a:rPr lang="en-US" dirty="0">
                <a:solidFill>
                  <a:srgbClr val="FF0000"/>
                </a:solidFill>
              </a:rPr>
              <a:t>Professor Name: </a:t>
            </a:r>
            <a:r>
              <a:rPr lang="en-US" b="1" dirty="0">
                <a:solidFill>
                  <a:srgbClr val="FF0000"/>
                </a:solidFill>
              </a:rPr>
              <a:t>Mr. Sergiy Shevchenko</a:t>
            </a:r>
          </a:p>
          <a:p>
            <a:pPr algn="r"/>
            <a:r>
              <a:rPr lang="en-US" b="1" dirty="0">
                <a:solidFill>
                  <a:srgbClr val="FF0000"/>
                </a:solidFill>
              </a:rPr>
              <a:t>Northeastern University</a:t>
            </a:r>
          </a:p>
          <a:p>
            <a:pPr algn="r"/>
            <a:endParaRPr lang="en-US" dirty="0">
              <a:solidFill>
                <a:srgbClr val="FF0000"/>
              </a:solidFill>
            </a:endParaRPr>
          </a:p>
          <a:p>
            <a:pPr algn="r"/>
            <a:endParaRPr lang="en-US" dirty="0">
              <a:solidFill>
                <a:srgbClr val="FF0000"/>
              </a:solidFill>
            </a:endParaRPr>
          </a:p>
        </p:txBody>
      </p:sp>
      <p:pic>
        <p:nvPicPr>
          <p:cNvPr id="4" name="Picture 3">
            <a:extLst>
              <a:ext uri="{FF2B5EF4-FFF2-40B4-BE49-F238E27FC236}">
                <a16:creationId xmlns:a16="http://schemas.microsoft.com/office/drawing/2014/main" id="{9A1F9A8B-44E5-894D-B7A3-0B1816CD090B}"/>
              </a:ext>
            </a:extLst>
          </p:cNvPr>
          <p:cNvPicPr>
            <a:picLocks noChangeAspect="1"/>
          </p:cNvPicPr>
          <p:nvPr/>
        </p:nvPicPr>
        <p:blipFill>
          <a:blip r:embed="rId2"/>
          <a:stretch>
            <a:fillRect/>
          </a:stretch>
        </p:blipFill>
        <p:spPr>
          <a:xfrm>
            <a:off x="6997066" y="316872"/>
            <a:ext cx="4204910" cy="2725396"/>
          </a:xfrm>
          <a:prstGeom prst="rect">
            <a:avLst/>
          </a:prstGeom>
        </p:spPr>
      </p:pic>
    </p:spTree>
    <p:extLst>
      <p:ext uri="{BB962C8B-B14F-4D97-AF65-F5344CB8AC3E}">
        <p14:creationId xmlns:p14="http://schemas.microsoft.com/office/powerpoint/2010/main" val="3600266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C46E-6042-8741-AD17-FE5635615251}"/>
              </a:ext>
            </a:extLst>
          </p:cNvPr>
          <p:cNvSpPr>
            <a:spLocks noGrp="1"/>
          </p:cNvSpPr>
          <p:nvPr>
            <p:ph type="title"/>
          </p:nvPr>
        </p:nvSpPr>
        <p:spPr>
          <a:xfrm>
            <a:off x="3242441" y="81200"/>
            <a:ext cx="8610600" cy="1293028"/>
          </a:xfrm>
        </p:spPr>
        <p:txBody>
          <a:bodyPr/>
          <a:lstStyle/>
          <a:p>
            <a:r>
              <a:rPr lang="en-US" dirty="0">
                <a:solidFill>
                  <a:srgbClr val="FF0000"/>
                </a:solidFill>
              </a:rPr>
              <a:t>BIVARIATE  ANALYSIS</a:t>
            </a:r>
          </a:p>
        </p:txBody>
      </p:sp>
      <p:sp>
        <p:nvSpPr>
          <p:cNvPr id="14" name="TextBox 13">
            <a:extLst>
              <a:ext uri="{FF2B5EF4-FFF2-40B4-BE49-F238E27FC236}">
                <a16:creationId xmlns:a16="http://schemas.microsoft.com/office/drawing/2014/main" id="{7600DFEB-8A5E-124B-8133-4CC8C9F74BD4}"/>
              </a:ext>
            </a:extLst>
          </p:cNvPr>
          <p:cNvSpPr txBox="1"/>
          <p:nvPr/>
        </p:nvSpPr>
        <p:spPr>
          <a:xfrm>
            <a:off x="212136" y="1511793"/>
            <a:ext cx="10971057" cy="4893647"/>
          </a:xfrm>
          <a:prstGeom prst="rect">
            <a:avLst/>
          </a:prstGeom>
          <a:noFill/>
        </p:spPr>
        <p:txBody>
          <a:bodyPr wrap="square" rtlCol="0">
            <a:spAutoFit/>
          </a:bodyPr>
          <a:lstStyle/>
          <a:p>
            <a:pPr algn="ctr"/>
            <a:r>
              <a:rPr lang="en-US" sz="2400" dirty="0">
                <a:solidFill>
                  <a:srgbClr val="FF0000"/>
                </a:solidFill>
              </a:rPr>
              <a:t>Conclusions drawn from Bivariate Analysis</a:t>
            </a:r>
          </a:p>
          <a:p>
            <a:r>
              <a:rPr lang="en-US" sz="2400" dirty="0"/>
              <a:t>From the plots we come to know that a ‘</a:t>
            </a:r>
            <a:r>
              <a:rPr lang="en-US" sz="2400" dirty="0">
                <a:solidFill>
                  <a:srgbClr val="FF0000"/>
                </a:solidFill>
              </a:rPr>
              <a:t>good wine</a:t>
            </a:r>
            <a:r>
              <a:rPr lang="en-US" sz="2400" dirty="0"/>
              <a:t>’ has the following trends:</a:t>
            </a:r>
          </a:p>
          <a:p>
            <a:pPr marL="285750" lvl="0" indent="-285750">
              <a:buFont typeface="Arial" panose="020B0604020202020204" pitchFamily="34" charset="0"/>
              <a:buChar char="•"/>
            </a:pPr>
            <a:r>
              <a:rPr lang="en-GB" sz="2400" dirty="0"/>
              <a:t>Higher fixed acidity (tartaric acid) and citric acid</a:t>
            </a:r>
            <a:endParaRPr lang="en-US" sz="2400" dirty="0"/>
          </a:p>
          <a:p>
            <a:pPr marL="285750" lvl="0" indent="-285750">
              <a:buFont typeface="Arial" panose="020B0604020202020204" pitchFamily="34" charset="0"/>
              <a:buChar char="•"/>
            </a:pPr>
            <a:r>
              <a:rPr lang="en-GB" sz="2400" dirty="0"/>
              <a:t>Lower volatile acidity (acetic acid)</a:t>
            </a:r>
            <a:endParaRPr lang="en-US" sz="2400" dirty="0"/>
          </a:p>
          <a:p>
            <a:pPr marL="285750" lvl="0" indent="-285750">
              <a:buFont typeface="Arial" panose="020B0604020202020204" pitchFamily="34" charset="0"/>
              <a:buChar char="•"/>
            </a:pPr>
            <a:r>
              <a:rPr lang="en-GB" sz="2400" dirty="0"/>
              <a:t>Lower pH (i.e. more acidic)</a:t>
            </a:r>
            <a:endParaRPr lang="en-US" sz="2400" dirty="0"/>
          </a:p>
          <a:p>
            <a:pPr marL="285750" lvl="0" indent="-285750">
              <a:buFont typeface="Arial" panose="020B0604020202020204" pitchFamily="34" charset="0"/>
              <a:buChar char="•"/>
            </a:pPr>
            <a:r>
              <a:rPr lang="en-GB" sz="2400" dirty="0"/>
              <a:t>Higher sulphates and alcohol</a:t>
            </a:r>
            <a:endParaRPr lang="en-US" sz="2400" dirty="0"/>
          </a:p>
          <a:p>
            <a:pPr marL="285750" lvl="0" indent="-285750">
              <a:buFont typeface="Arial" panose="020B0604020202020204" pitchFamily="34" charset="0"/>
              <a:buChar char="•"/>
            </a:pPr>
            <a:r>
              <a:rPr lang="en-GB" sz="2400" dirty="0"/>
              <a:t>To a lesser extent, lower chlorides and lower density</a:t>
            </a:r>
            <a:endParaRPr lang="en-US" sz="2400" dirty="0"/>
          </a:p>
          <a:p>
            <a:pPr marL="285750" lvl="0" indent="-285750">
              <a:buFont typeface="Arial" panose="020B0604020202020204" pitchFamily="34" charset="0"/>
              <a:buChar char="•"/>
            </a:pPr>
            <a:r>
              <a:rPr lang="en-GB" sz="2400" dirty="0"/>
              <a:t>Residual sugar and sulphur dioxides has no effect</a:t>
            </a:r>
            <a:endParaRPr lang="en-US" sz="2400" dirty="0"/>
          </a:p>
          <a:p>
            <a:pPr marL="285750" lvl="0" indent="-285750">
              <a:buFont typeface="Arial" panose="020B0604020202020204" pitchFamily="34" charset="0"/>
              <a:buChar char="•"/>
            </a:pPr>
            <a:r>
              <a:rPr lang="en-GB" sz="2400" dirty="0"/>
              <a:t>Different categories of acids affect wine quality differently; viz. </a:t>
            </a:r>
            <a:r>
              <a:rPr lang="en-GB" sz="2400" dirty="0" err="1"/>
              <a:t>TAC.acidity</a:t>
            </a:r>
            <a:r>
              <a:rPr lang="en-GB" sz="2400" dirty="0"/>
              <a:t> saw an attenuated trend as the presence of volatile acetic acid decreased quality</a:t>
            </a:r>
            <a:endParaRPr lang="en-US" sz="2400" dirty="0"/>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3851424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C46E-6042-8741-AD17-FE5635615251}"/>
              </a:ext>
            </a:extLst>
          </p:cNvPr>
          <p:cNvSpPr>
            <a:spLocks noGrp="1"/>
          </p:cNvSpPr>
          <p:nvPr>
            <p:ph type="title"/>
          </p:nvPr>
        </p:nvSpPr>
        <p:spPr>
          <a:xfrm>
            <a:off x="3242441" y="81200"/>
            <a:ext cx="8610600" cy="1293028"/>
          </a:xfrm>
        </p:spPr>
        <p:txBody>
          <a:bodyPr/>
          <a:lstStyle/>
          <a:p>
            <a:r>
              <a:rPr lang="en-US" dirty="0">
                <a:solidFill>
                  <a:srgbClr val="FF0000"/>
                </a:solidFill>
              </a:rPr>
              <a:t>BIVARIATE  ANALYSIS</a:t>
            </a:r>
          </a:p>
        </p:txBody>
      </p:sp>
      <p:sp>
        <p:nvSpPr>
          <p:cNvPr id="14" name="TextBox 13">
            <a:extLst>
              <a:ext uri="{FF2B5EF4-FFF2-40B4-BE49-F238E27FC236}">
                <a16:creationId xmlns:a16="http://schemas.microsoft.com/office/drawing/2014/main" id="{7600DFEB-8A5E-124B-8133-4CC8C9F74BD4}"/>
              </a:ext>
            </a:extLst>
          </p:cNvPr>
          <p:cNvSpPr txBox="1"/>
          <p:nvPr/>
        </p:nvSpPr>
        <p:spPr>
          <a:xfrm>
            <a:off x="881984" y="1738370"/>
            <a:ext cx="10971057" cy="3046988"/>
          </a:xfrm>
          <a:prstGeom prst="rect">
            <a:avLst/>
          </a:prstGeom>
          <a:noFill/>
        </p:spPr>
        <p:txBody>
          <a:bodyPr wrap="square" rtlCol="0">
            <a:spAutoFit/>
          </a:bodyPr>
          <a:lstStyle/>
          <a:p>
            <a:r>
              <a:rPr lang="en-US" sz="2400" dirty="0">
                <a:solidFill>
                  <a:srgbClr val="FF0000"/>
                </a:solidFill>
              </a:rPr>
              <a:t>The top 4 most influencing variables having the highest correlations against quality are:</a:t>
            </a:r>
          </a:p>
          <a:p>
            <a:pPr marL="342900" indent="-342900">
              <a:buFont typeface="Arial" panose="020B0604020202020204" pitchFamily="34" charset="0"/>
              <a:buChar char="•"/>
            </a:pPr>
            <a:r>
              <a:rPr lang="en-US" sz="2400" dirty="0"/>
              <a:t>alcohol</a:t>
            </a:r>
          </a:p>
          <a:p>
            <a:pPr marL="342900" indent="-342900">
              <a:buFont typeface="Arial" panose="020B0604020202020204" pitchFamily="34" charset="0"/>
              <a:buChar char="•"/>
            </a:pPr>
            <a:r>
              <a:rPr lang="en-US" sz="2400" dirty="0"/>
              <a:t>sulphates (log10)</a:t>
            </a:r>
          </a:p>
          <a:p>
            <a:pPr marL="342900" indent="-342900">
              <a:buFont typeface="Arial" panose="020B0604020202020204" pitchFamily="34" charset="0"/>
              <a:buChar char="•"/>
            </a:pPr>
            <a:r>
              <a:rPr lang="en-US" sz="2400" dirty="0"/>
              <a:t>volatile acidity</a:t>
            </a:r>
          </a:p>
          <a:p>
            <a:pPr marL="342900" indent="-342900">
              <a:buFont typeface="Arial" panose="020B0604020202020204" pitchFamily="34" charset="0"/>
              <a:buChar char="•"/>
            </a:pPr>
            <a:r>
              <a:rPr lang="en-US" sz="2400" dirty="0"/>
              <a:t>citric acid</a:t>
            </a:r>
          </a:p>
          <a:p>
            <a:pPr marL="342900" indent="-342900">
              <a:buFont typeface="Arial" panose="020B0604020202020204" pitchFamily="34" charset="0"/>
              <a:buChar char="•"/>
            </a:pPr>
            <a:endParaRPr lang="en-US" sz="2400" dirty="0">
              <a:solidFill>
                <a:srgbClr val="FF0000"/>
              </a:solidFill>
            </a:endParaRPr>
          </a:p>
          <a:p>
            <a:r>
              <a:rPr lang="en-US" sz="2400" dirty="0">
                <a:solidFill>
                  <a:srgbClr val="FF0000"/>
                </a:solidFill>
              </a:rPr>
              <a:t>Let’s visualize them against each other using RATING as a facet.</a:t>
            </a:r>
          </a:p>
        </p:txBody>
      </p:sp>
    </p:spTree>
    <p:extLst>
      <p:ext uri="{BB962C8B-B14F-4D97-AF65-F5344CB8AC3E}">
        <p14:creationId xmlns:p14="http://schemas.microsoft.com/office/powerpoint/2010/main" val="3048122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C46E-6042-8741-AD17-FE5635615251}"/>
              </a:ext>
            </a:extLst>
          </p:cNvPr>
          <p:cNvSpPr>
            <a:spLocks noGrp="1"/>
          </p:cNvSpPr>
          <p:nvPr>
            <p:ph type="title"/>
          </p:nvPr>
        </p:nvSpPr>
        <p:spPr>
          <a:xfrm>
            <a:off x="3242441" y="81200"/>
            <a:ext cx="8610600" cy="1293028"/>
          </a:xfrm>
        </p:spPr>
        <p:txBody>
          <a:bodyPr/>
          <a:lstStyle/>
          <a:p>
            <a:r>
              <a:rPr lang="en-US" dirty="0">
                <a:solidFill>
                  <a:srgbClr val="FF0000"/>
                </a:solidFill>
              </a:rPr>
              <a:t>BIVARIATE  ANALYSIS</a:t>
            </a:r>
          </a:p>
        </p:txBody>
      </p:sp>
      <p:pic>
        <p:nvPicPr>
          <p:cNvPr id="4" name="Picture 3">
            <a:extLst>
              <a:ext uri="{FF2B5EF4-FFF2-40B4-BE49-F238E27FC236}">
                <a16:creationId xmlns:a16="http://schemas.microsoft.com/office/drawing/2014/main" id="{AE0A604B-A0A2-9D44-A818-1C75548E2981}"/>
              </a:ext>
            </a:extLst>
          </p:cNvPr>
          <p:cNvPicPr/>
          <p:nvPr/>
        </p:nvPicPr>
        <p:blipFill>
          <a:blip r:embed="rId2"/>
          <a:stretch>
            <a:fillRect/>
          </a:stretch>
        </p:blipFill>
        <p:spPr>
          <a:xfrm>
            <a:off x="339865" y="1586038"/>
            <a:ext cx="3507900" cy="4256411"/>
          </a:xfrm>
          <a:prstGeom prst="rect">
            <a:avLst/>
          </a:prstGeom>
        </p:spPr>
      </p:pic>
      <p:pic>
        <p:nvPicPr>
          <p:cNvPr id="5" name="Picture 4">
            <a:extLst>
              <a:ext uri="{FF2B5EF4-FFF2-40B4-BE49-F238E27FC236}">
                <a16:creationId xmlns:a16="http://schemas.microsoft.com/office/drawing/2014/main" id="{F6CAF374-E912-A343-AAA3-D4BE3A5F213E}"/>
              </a:ext>
            </a:extLst>
          </p:cNvPr>
          <p:cNvPicPr/>
          <p:nvPr/>
        </p:nvPicPr>
        <p:blipFill>
          <a:blip r:embed="rId3"/>
          <a:stretch>
            <a:fillRect/>
          </a:stretch>
        </p:blipFill>
        <p:spPr>
          <a:xfrm>
            <a:off x="4005559" y="1586038"/>
            <a:ext cx="3766842" cy="4256411"/>
          </a:xfrm>
          <a:prstGeom prst="rect">
            <a:avLst/>
          </a:prstGeom>
        </p:spPr>
      </p:pic>
      <p:pic>
        <p:nvPicPr>
          <p:cNvPr id="6" name="Picture 5">
            <a:extLst>
              <a:ext uri="{FF2B5EF4-FFF2-40B4-BE49-F238E27FC236}">
                <a16:creationId xmlns:a16="http://schemas.microsoft.com/office/drawing/2014/main" id="{F7774217-DDE9-BB4E-B2E6-3EB56BFC05AE}"/>
              </a:ext>
            </a:extLst>
          </p:cNvPr>
          <p:cNvPicPr/>
          <p:nvPr/>
        </p:nvPicPr>
        <p:blipFill>
          <a:blip r:embed="rId4"/>
          <a:stretch>
            <a:fillRect/>
          </a:stretch>
        </p:blipFill>
        <p:spPr>
          <a:xfrm>
            <a:off x="7930195" y="1586037"/>
            <a:ext cx="3922846" cy="4256411"/>
          </a:xfrm>
          <a:prstGeom prst="rect">
            <a:avLst/>
          </a:prstGeom>
        </p:spPr>
      </p:pic>
      <p:sp>
        <p:nvSpPr>
          <p:cNvPr id="3" name="TextBox 2">
            <a:extLst>
              <a:ext uri="{FF2B5EF4-FFF2-40B4-BE49-F238E27FC236}">
                <a16:creationId xmlns:a16="http://schemas.microsoft.com/office/drawing/2014/main" id="{B179FDDB-80E7-E345-9DBB-359F7B01D33C}"/>
              </a:ext>
            </a:extLst>
          </p:cNvPr>
          <p:cNvSpPr txBox="1"/>
          <p:nvPr/>
        </p:nvSpPr>
        <p:spPr>
          <a:xfrm>
            <a:off x="649333" y="6133763"/>
            <a:ext cx="11203708" cy="646331"/>
          </a:xfrm>
          <a:prstGeom prst="rect">
            <a:avLst/>
          </a:prstGeom>
          <a:noFill/>
        </p:spPr>
        <p:txBody>
          <a:bodyPr wrap="none" rtlCol="0">
            <a:spAutoFit/>
          </a:bodyPr>
          <a:lstStyle/>
          <a:p>
            <a:r>
              <a:rPr lang="en-US" dirty="0" err="1"/>
              <a:t>citric.acid</a:t>
            </a:r>
            <a:r>
              <a:rPr lang="en-US" dirty="0"/>
              <a:t> and alcohol,  sulphates and alcohol, </a:t>
            </a:r>
            <a:r>
              <a:rPr lang="en-US" dirty="0" err="1"/>
              <a:t>volatile.acidity</a:t>
            </a:r>
            <a:r>
              <a:rPr lang="en-US" dirty="0"/>
              <a:t> and alcohol using Rating as a facet</a:t>
            </a:r>
          </a:p>
          <a:p>
            <a:endParaRPr lang="en-US" dirty="0"/>
          </a:p>
        </p:txBody>
      </p:sp>
    </p:spTree>
    <p:extLst>
      <p:ext uri="{BB962C8B-B14F-4D97-AF65-F5344CB8AC3E}">
        <p14:creationId xmlns:p14="http://schemas.microsoft.com/office/powerpoint/2010/main" val="1051841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C46E-6042-8741-AD17-FE5635615251}"/>
              </a:ext>
            </a:extLst>
          </p:cNvPr>
          <p:cNvSpPr>
            <a:spLocks noGrp="1"/>
          </p:cNvSpPr>
          <p:nvPr>
            <p:ph type="title"/>
          </p:nvPr>
        </p:nvSpPr>
        <p:spPr>
          <a:xfrm>
            <a:off x="3242441" y="81200"/>
            <a:ext cx="8610600" cy="1293028"/>
          </a:xfrm>
        </p:spPr>
        <p:txBody>
          <a:bodyPr/>
          <a:lstStyle/>
          <a:p>
            <a:r>
              <a:rPr lang="en-US" dirty="0">
                <a:solidFill>
                  <a:srgbClr val="FF0000"/>
                </a:solidFill>
              </a:rPr>
              <a:t>BIVARIATE  ANALYSIS</a:t>
            </a:r>
          </a:p>
        </p:txBody>
      </p:sp>
      <p:pic>
        <p:nvPicPr>
          <p:cNvPr id="7" name="Picture 6">
            <a:extLst>
              <a:ext uri="{FF2B5EF4-FFF2-40B4-BE49-F238E27FC236}">
                <a16:creationId xmlns:a16="http://schemas.microsoft.com/office/drawing/2014/main" id="{88560FA6-F0F2-8447-A14E-59B4E6A4924E}"/>
              </a:ext>
            </a:extLst>
          </p:cNvPr>
          <p:cNvPicPr/>
          <p:nvPr/>
        </p:nvPicPr>
        <p:blipFill>
          <a:blip r:embed="rId2"/>
          <a:stretch>
            <a:fillRect/>
          </a:stretch>
        </p:blipFill>
        <p:spPr>
          <a:xfrm>
            <a:off x="98244" y="1690938"/>
            <a:ext cx="2786010" cy="3367422"/>
          </a:xfrm>
          <a:prstGeom prst="rect">
            <a:avLst/>
          </a:prstGeom>
        </p:spPr>
      </p:pic>
      <p:pic>
        <p:nvPicPr>
          <p:cNvPr id="8" name="Picture 7">
            <a:extLst>
              <a:ext uri="{FF2B5EF4-FFF2-40B4-BE49-F238E27FC236}">
                <a16:creationId xmlns:a16="http://schemas.microsoft.com/office/drawing/2014/main" id="{29DDD82A-50C3-824A-A73D-8EC43F05049C}"/>
              </a:ext>
            </a:extLst>
          </p:cNvPr>
          <p:cNvPicPr/>
          <p:nvPr/>
        </p:nvPicPr>
        <p:blipFill>
          <a:blip r:embed="rId3"/>
          <a:stretch>
            <a:fillRect/>
          </a:stretch>
        </p:blipFill>
        <p:spPr>
          <a:xfrm>
            <a:off x="3038693" y="1908586"/>
            <a:ext cx="2879435" cy="3367421"/>
          </a:xfrm>
          <a:prstGeom prst="rect">
            <a:avLst/>
          </a:prstGeom>
        </p:spPr>
      </p:pic>
      <p:pic>
        <p:nvPicPr>
          <p:cNvPr id="9" name="Picture 8">
            <a:extLst>
              <a:ext uri="{FF2B5EF4-FFF2-40B4-BE49-F238E27FC236}">
                <a16:creationId xmlns:a16="http://schemas.microsoft.com/office/drawing/2014/main" id="{8466FD42-1416-9641-8ADA-CE288554CF2E}"/>
              </a:ext>
            </a:extLst>
          </p:cNvPr>
          <p:cNvPicPr/>
          <p:nvPr/>
        </p:nvPicPr>
        <p:blipFill>
          <a:blip r:embed="rId4"/>
          <a:stretch>
            <a:fillRect/>
          </a:stretch>
        </p:blipFill>
        <p:spPr>
          <a:xfrm>
            <a:off x="6141678" y="2174856"/>
            <a:ext cx="2996805" cy="3367421"/>
          </a:xfrm>
          <a:prstGeom prst="rect">
            <a:avLst/>
          </a:prstGeom>
        </p:spPr>
      </p:pic>
      <p:pic>
        <p:nvPicPr>
          <p:cNvPr id="10" name="Picture 9">
            <a:extLst>
              <a:ext uri="{FF2B5EF4-FFF2-40B4-BE49-F238E27FC236}">
                <a16:creationId xmlns:a16="http://schemas.microsoft.com/office/drawing/2014/main" id="{4738F217-CBED-5F4C-BCC4-B960D9DCA659}"/>
              </a:ext>
            </a:extLst>
          </p:cNvPr>
          <p:cNvPicPr/>
          <p:nvPr/>
        </p:nvPicPr>
        <p:blipFill>
          <a:blip r:embed="rId5"/>
          <a:stretch>
            <a:fillRect/>
          </a:stretch>
        </p:blipFill>
        <p:spPr>
          <a:xfrm>
            <a:off x="9236136" y="2412579"/>
            <a:ext cx="2905125" cy="3367421"/>
          </a:xfrm>
          <a:prstGeom prst="rect">
            <a:avLst/>
          </a:prstGeom>
        </p:spPr>
      </p:pic>
      <p:sp>
        <p:nvSpPr>
          <p:cNvPr id="12" name="TextBox 11">
            <a:extLst>
              <a:ext uri="{FF2B5EF4-FFF2-40B4-BE49-F238E27FC236}">
                <a16:creationId xmlns:a16="http://schemas.microsoft.com/office/drawing/2014/main" id="{3248C9A3-ECEE-7746-B7E7-3C797AE21472}"/>
              </a:ext>
            </a:extLst>
          </p:cNvPr>
          <p:cNvSpPr txBox="1"/>
          <p:nvPr/>
        </p:nvSpPr>
        <p:spPr>
          <a:xfrm>
            <a:off x="98244" y="5124126"/>
            <a:ext cx="2725426" cy="369332"/>
          </a:xfrm>
          <a:prstGeom prst="rect">
            <a:avLst/>
          </a:prstGeom>
          <a:noFill/>
        </p:spPr>
        <p:txBody>
          <a:bodyPr wrap="none" rtlCol="0">
            <a:spAutoFit/>
          </a:bodyPr>
          <a:lstStyle/>
          <a:p>
            <a:r>
              <a:rPr lang="en-US" dirty="0" err="1"/>
              <a:t>citric.acid</a:t>
            </a:r>
            <a:r>
              <a:rPr lang="en-US" dirty="0"/>
              <a:t> and alcohol</a:t>
            </a:r>
          </a:p>
        </p:txBody>
      </p:sp>
      <p:sp>
        <p:nvSpPr>
          <p:cNvPr id="14" name="TextBox 13">
            <a:extLst>
              <a:ext uri="{FF2B5EF4-FFF2-40B4-BE49-F238E27FC236}">
                <a16:creationId xmlns:a16="http://schemas.microsoft.com/office/drawing/2014/main" id="{5A7FB3F1-6DDE-9142-B8BB-EA711973D027}"/>
              </a:ext>
            </a:extLst>
          </p:cNvPr>
          <p:cNvSpPr txBox="1"/>
          <p:nvPr/>
        </p:nvSpPr>
        <p:spPr>
          <a:xfrm>
            <a:off x="2733920" y="5476473"/>
            <a:ext cx="3497509" cy="369332"/>
          </a:xfrm>
          <a:prstGeom prst="rect">
            <a:avLst/>
          </a:prstGeom>
          <a:noFill/>
        </p:spPr>
        <p:txBody>
          <a:bodyPr wrap="square" rtlCol="0">
            <a:spAutoFit/>
          </a:bodyPr>
          <a:lstStyle/>
          <a:p>
            <a:r>
              <a:rPr lang="en-US" dirty="0" err="1"/>
              <a:t>volatile.acidity</a:t>
            </a:r>
            <a:r>
              <a:rPr lang="en-US" dirty="0"/>
              <a:t> and sulphates</a:t>
            </a:r>
          </a:p>
        </p:txBody>
      </p:sp>
      <p:sp>
        <p:nvSpPr>
          <p:cNvPr id="15" name="TextBox 14">
            <a:extLst>
              <a:ext uri="{FF2B5EF4-FFF2-40B4-BE49-F238E27FC236}">
                <a16:creationId xmlns:a16="http://schemas.microsoft.com/office/drawing/2014/main" id="{7F0FE586-7037-3A4E-9DD9-1A499E54E406}"/>
              </a:ext>
            </a:extLst>
          </p:cNvPr>
          <p:cNvSpPr txBox="1"/>
          <p:nvPr/>
        </p:nvSpPr>
        <p:spPr>
          <a:xfrm>
            <a:off x="5918128" y="5828819"/>
            <a:ext cx="3512500" cy="369332"/>
          </a:xfrm>
          <a:prstGeom prst="rect">
            <a:avLst/>
          </a:prstGeom>
          <a:noFill/>
        </p:spPr>
        <p:txBody>
          <a:bodyPr wrap="none" rtlCol="0">
            <a:spAutoFit/>
          </a:bodyPr>
          <a:lstStyle/>
          <a:p>
            <a:r>
              <a:rPr lang="en-US" dirty="0" err="1"/>
              <a:t>citric.acid</a:t>
            </a:r>
            <a:r>
              <a:rPr lang="en-US" dirty="0"/>
              <a:t> and </a:t>
            </a:r>
            <a:r>
              <a:rPr lang="en-US" dirty="0" err="1"/>
              <a:t>volatile.acidity</a:t>
            </a:r>
            <a:endParaRPr lang="en-US" dirty="0"/>
          </a:p>
        </p:txBody>
      </p:sp>
      <p:sp>
        <p:nvSpPr>
          <p:cNvPr id="16" name="TextBox 15">
            <a:extLst>
              <a:ext uri="{FF2B5EF4-FFF2-40B4-BE49-F238E27FC236}">
                <a16:creationId xmlns:a16="http://schemas.microsoft.com/office/drawing/2014/main" id="{2CABBE16-BA19-1544-9417-174262F887CA}"/>
              </a:ext>
            </a:extLst>
          </p:cNvPr>
          <p:cNvSpPr txBox="1"/>
          <p:nvPr/>
        </p:nvSpPr>
        <p:spPr>
          <a:xfrm>
            <a:off x="9276656" y="6066542"/>
            <a:ext cx="2935419" cy="369332"/>
          </a:xfrm>
          <a:prstGeom prst="rect">
            <a:avLst/>
          </a:prstGeom>
          <a:noFill/>
        </p:spPr>
        <p:txBody>
          <a:bodyPr wrap="none" rtlCol="0">
            <a:spAutoFit/>
          </a:bodyPr>
          <a:lstStyle/>
          <a:p>
            <a:r>
              <a:rPr lang="en-US" dirty="0" err="1"/>
              <a:t>citric.acid</a:t>
            </a:r>
            <a:r>
              <a:rPr lang="en-US" dirty="0"/>
              <a:t> and sulphates</a:t>
            </a:r>
          </a:p>
        </p:txBody>
      </p:sp>
      <p:sp>
        <p:nvSpPr>
          <p:cNvPr id="17" name="TextBox 16">
            <a:extLst>
              <a:ext uri="{FF2B5EF4-FFF2-40B4-BE49-F238E27FC236}">
                <a16:creationId xmlns:a16="http://schemas.microsoft.com/office/drawing/2014/main" id="{15447975-4081-A948-B49E-366E596B8BF1}"/>
              </a:ext>
            </a:extLst>
          </p:cNvPr>
          <p:cNvSpPr txBox="1"/>
          <p:nvPr/>
        </p:nvSpPr>
        <p:spPr>
          <a:xfrm>
            <a:off x="1245023" y="1219730"/>
            <a:ext cx="832279" cy="369332"/>
          </a:xfrm>
          <a:prstGeom prst="rect">
            <a:avLst/>
          </a:prstGeom>
          <a:noFill/>
        </p:spPr>
        <p:txBody>
          <a:bodyPr wrap="none" rtlCol="0">
            <a:spAutoFit/>
          </a:bodyPr>
          <a:lstStyle/>
          <a:p>
            <a:r>
              <a:rPr lang="en-US" dirty="0"/>
              <a:t>Using </a:t>
            </a:r>
          </a:p>
        </p:txBody>
      </p:sp>
      <p:sp>
        <p:nvSpPr>
          <p:cNvPr id="18" name="TextBox 17">
            <a:extLst>
              <a:ext uri="{FF2B5EF4-FFF2-40B4-BE49-F238E27FC236}">
                <a16:creationId xmlns:a16="http://schemas.microsoft.com/office/drawing/2014/main" id="{249560D2-A17B-6A49-8C77-4AF2C50C8FE9}"/>
              </a:ext>
            </a:extLst>
          </p:cNvPr>
          <p:cNvSpPr txBox="1"/>
          <p:nvPr/>
        </p:nvSpPr>
        <p:spPr>
          <a:xfrm>
            <a:off x="3986254" y="1436406"/>
            <a:ext cx="902811" cy="369332"/>
          </a:xfrm>
          <a:prstGeom prst="rect">
            <a:avLst/>
          </a:prstGeom>
          <a:noFill/>
        </p:spPr>
        <p:txBody>
          <a:bodyPr wrap="none" rtlCol="0">
            <a:spAutoFit/>
          </a:bodyPr>
          <a:lstStyle/>
          <a:p>
            <a:r>
              <a:rPr lang="en-US" dirty="0"/>
              <a:t>Rating</a:t>
            </a:r>
          </a:p>
        </p:txBody>
      </p:sp>
      <p:sp>
        <p:nvSpPr>
          <p:cNvPr id="19" name="TextBox 18">
            <a:extLst>
              <a:ext uri="{FF2B5EF4-FFF2-40B4-BE49-F238E27FC236}">
                <a16:creationId xmlns:a16="http://schemas.microsoft.com/office/drawing/2014/main" id="{54917316-9A73-C54B-854F-029FF741276D}"/>
              </a:ext>
            </a:extLst>
          </p:cNvPr>
          <p:cNvSpPr txBox="1"/>
          <p:nvPr/>
        </p:nvSpPr>
        <p:spPr>
          <a:xfrm>
            <a:off x="7214156" y="1642683"/>
            <a:ext cx="652743" cy="369332"/>
          </a:xfrm>
          <a:prstGeom prst="rect">
            <a:avLst/>
          </a:prstGeom>
          <a:noFill/>
        </p:spPr>
        <p:txBody>
          <a:bodyPr wrap="none" rtlCol="0">
            <a:spAutoFit/>
          </a:bodyPr>
          <a:lstStyle/>
          <a:p>
            <a:r>
              <a:rPr lang="en-US" dirty="0"/>
              <a:t>as a</a:t>
            </a:r>
          </a:p>
        </p:txBody>
      </p:sp>
      <p:sp>
        <p:nvSpPr>
          <p:cNvPr id="20" name="TextBox 19">
            <a:extLst>
              <a:ext uri="{FF2B5EF4-FFF2-40B4-BE49-F238E27FC236}">
                <a16:creationId xmlns:a16="http://schemas.microsoft.com/office/drawing/2014/main" id="{0B48EEE6-7AB7-574E-A6CE-2D02D95C9D65}"/>
              </a:ext>
            </a:extLst>
          </p:cNvPr>
          <p:cNvSpPr txBox="1"/>
          <p:nvPr/>
        </p:nvSpPr>
        <p:spPr>
          <a:xfrm>
            <a:off x="10272558" y="1923317"/>
            <a:ext cx="832279" cy="369332"/>
          </a:xfrm>
          <a:prstGeom prst="rect">
            <a:avLst/>
          </a:prstGeom>
          <a:noFill/>
        </p:spPr>
        <p:txBody>
          <a:bodyPr wrap="none" rtlCol="0">
            <a:spAutoFit/>
          </a:bodyPr>
          <a:lstStyle/>
          <a:p>
            <a:r>
              <a:rPr lang="en-US" dirty="0"/>
              <a:t>Facet</a:t>
            </a:r>
          </a:p>
        </p:txBody>
      </p:sp>
    </p:spTree>
    <p:extLst>
      <p:ext uri="{BB962C8B-B14F-4D97-AF65-F5344CB8AC3E}">
        <p14:creationId xmlns:p14="http://schemas.microsoft.com/office/powerpoint/2010/main" val="376638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C46E-6042-8741-AD17-FE5635615251}"/>
              </a:ext>
            </a:extLst>
          </p:cNvPr>
          <p:cNvSpPr>
            <a:spLocks noGrp="1"/>
          </p:cNvSpPr>
          <p:nvPr>
            <p:ph type="title"/>
          </p:nvPr>
        </p:nvSpPr>
        <p:spPr>
          <a:xfrm>
            <a:off x="3242441" y="81200"/>
            <a:ext cx="8610600" cy="1293028"/>
          </a:xfrm>
        </p:spPr>
        <p:txBody>
          <a:bodyPr/>
          <a:lstStyle/>
          <a:p>
            <a:r>
              <a:rPr lang="en-US" dirty="0">
                <a:solidFill>
                  <a:srgbClr val="FF0000"/>
                </a:solidFill>
              </a:rPr>
              <a:t>BIVARIATE  ANALYSIS</a:t>
            </a:r>
          </a:p>
        </p:txBody>
      </p:sp>
      <p:sp>
        <p:nvSpPr>
          <p:cNvPr id="14" name="TextBox 13">
            <a:extLst>
              <a:ext uri="{FF2B5EF4-FFF2-40B4-BE49-F238E27FC236}">
                <a16:creationId xmlns:a16="http://schemas.microsoft.com/office/drawing/2014/main" id="{7600DFEB-8A5E-124B-8133-4CC8C9F74BD4}"/>
              </a:ext>
            </a:extLst>
          </p:cNvPr>
          <p:cNvSpPr txBox="1"/>
          <p:nvPr/>
        </p:nvSpPr>
        <p:spPr>
          <a:xfrm>
            <a:off x="665291" y="1511795"/>
            <a:ext cx="10971057" cy="2246769"/>
          </a:xfrm>
          <a:prstGeom prst="rect">
            <a:avLst/>
          </a:prstGeom>
          <a:noFill/>
        </p:spPr>
        <p:txBody>
          <a:bodyPr wrap="square" rtlCol="0">
            <a:spAutoFit/>
          </a:bodyPr>
          <a:lstStyle/>
          <a:p>
            <a:r>
              <a:rPr lang="en-US" sz="2000" dirty="0">
                <a:solidFill>
                  <a:srgbClr val="FF0000"/>
                </a:solidFill>
              </a:rPr>
              <a:t>Conclusions drawn from the plots:</a:t>
            </a:r>
          </a:p>
          <a:p>
            <a:pPr marL="342900" indent="-342900">
              <a:buFont typeface="Arial" panose="020B0604020202020204" pitchFamily="34" charset="0"/>
              <a:buChar char="•"/>
            </a:pPr>
            <a:r>
              <a:rPr lang="en-US" sz="2000" dirty="0"/>
              <a:t>The plots were nearly uniformly-distributed</a:t>
            </a:r>
            <a:endParaRPr lang="en-US" sz="2000" dirty="0">
              <a:solidFill>
                <a:srgbClr val="FF0000"/>
              </a:solidFill>
            </a:endParaRPr>
          </a:p>
          <a:p>
            <a:pPr marL="342900" indent="-342900">
              <a:buFont typeface="Arial" panose="020B0604020202020204" pitchFamily="34" charset="0"/>
              <a:buChar char="•"/>
            </a:pPr>
            <a:r>
              <a:rPr lang="en-US" sz="2000" dirty="0"/>
              <a:t>The weakest bivariate relationship appeared to be between alcohol vs. citric acid</a:t>
            </a:r>
          </a:p>
          <a:p>
            <a:pPr marL="342900" indent="-342900">
              <a:buFont typeface="Arial" panose="020B0604020202020204" pitchFamily="34" charset="0"/>
              <a:buChar char="•"/>
            </a:pPr>
            <a:r>
              <a:rPr lang="en-US" sz="2000" dirty="0"/>
              <a:t>The strongest relationship appeared to be volatile acidity vs. citric acid,  which had a negative correlation</a:t>
            </a:r>
          </a:p>
          <a:p>
            <a:pPr marL="342900" indent="-342900">
              <a:buFont typeface="Arial" panose="020B0604020202020204" pitchFamily="34" charset="0"/>
              <a:buChar char="•"/>
            </a:pPr>
            <a:r>
              <a:rPr lang="en-US" sz="2000" dirty="0"/>
              <a:t>Most notably, base 10 logarithm </a:t>
            </a:r>
            <a:r>
              <a:rPr lang="en-US" sz="2000" dirty="0" err="1"/>
              <a:t>TAC.acidity</a:t>
            </a:r>
            <a:r>
              <a:rPr lang="en-US" sz="2000" dirty="0"/>
              <a:t> correlated very well with </a:t>
            </a:r>
            <a:r>
              <a:rPr lang="en-US" sz="2000" dirty="0" err="1"/>
              <a:t>pH.</a:t>
            </a:r>
            <a:r>
              <a:rPr lang="en-US" sz="2000" dirty="0"/>
              <a:t> This is certainly expected, as pH is essentially a measure of acidity.</a:t>
            </a:r>
          </a:p>
        </p:txBody>
      </p:sp>
      <p:sp>
        <p:nvSpPr>
          <p:cNvPr id="4" name="TextBox 3">
            <a:extLst>
              <a:ext uri="{FF2B5EF4-FFF2-40B4-BE49-F238E27FC236}">
                <a16:creationId xmlns:a16="http://schemas.microsoft.com/office/drawing/2014/main" id="{9DEB7BB7-5FF6-BA4A-9F92-C1D48D74F698}"/>
              </a:ext>
            </a:extLst>
          </p:cNvPr>
          <p:cNvSpPr txBox="1"/>
          <p:nvPr/>
        </p:nvSpPr>
        <p:spPr>
          <a:xfrm>
            <a:off x="665291" y="4158947"/>
            <a:ext cx="10182924" cy="1754326"/>
          </a:xfrm>
          <a:prstGeom prst="rect">
            <a:avLst/>
          </a:prstGeom>
          <a:noFill/>
        </p:spPr>
        <p:txBody>
          <a:bodyPr wrap="square" rtlCol="0">
            <a:spAutoFit/>
          </a:bodyPr>
          <a:lstStyle/>
          <a:p>
            <a:r>
              <a:rPr lang="en-US" dirty="0">
                <a:solidFill>
                  <a:srgbClr val="FF0000"/>
                </a:solidFill>
              </a:rPr>
              <a:t>Question: An interesting question to pose, using basic chemistry knowledge, is to ask what other components other than the measured acids are affecting pH?</a:t>
            </a:r>
          </a:p>
          <a:p>
            <a:r>
              <a:rPr lang="en-US" dirty="0"/>
              <a:t> </a:t>
            </a:r>
          </a:p>
          <a:p>
            <a:r>
              <a:rPr lang="en-US" dirty="0"/>
              <a:t>Answer: We can quantify this difference by building a predictive linear model, to predict pH based on </a:t>
            </a:r>
            <a:r>
              <a:rPr lang="en-US" dirty="0" err="1"/>
              <a:t>TAC.acidity</a:t>
            </a:r>
            <a:r>
              <a:rPr lang="en-US" dirty="0"/>
              <a:t> and capture the % difference as a new variable.</a:t>
            </a:r>
          </a:p>
          <a:p>
            <a:endParaRPr lang="en-US" dirty="0"/>
          </a:p>
        </p:txBody>
      </p:sp>
    </p:spTree>
    <p:extLst>
      <p:ext uri="{BB962C8B-B14F-4D97-AF65-F5344CB8AC3E}">
        <p14:creationId xmlns:p14="http://schemas.microsoft.com/office/powerpoint/2010/main" val="23743454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C46E-6042-8741-AD17-FE5635615251}"/>
              </a:ext>
            </a:extLst>
          </p:cNvPr>
          <p:cNvSpPr>
            <a:spLocks noGrp="1"/>
          </p:cNvSpPr>
          <p:nvPr>
            <p:ph type="title"/>
          </p:nvPr>
        </p:nvSpPr>
        <p:spPr>
          <a:xfrm>
            <a:off x="2001291" y="325250"/>
            <a:ext cx="8610600" cy="1293028"/>
          </a:xfrm>
        </p:spPr>
        <p:txBody>
          <a:bodyPr/>
          <a:lstStyle/>
          <a:p>
            <a:r>
              <a:rPr lang="en-US" dirty="0">
                <a:solidFill>
                  <a:srgbClr val="FF0000"/>
                </a:solidFill>
              </a:rPr>
              <a:t>PREDICTIVE MODELS: SUMMARY</a:t>
            </a:r>
          </a:p>
        </p:txBody>
      </p:sp>
      <p:sp>
        <p:nvSpPr>
          <p:cNvPr id="3" name="TextBox 2">
            <a:extLst>
              <a:ext uri="{FF2B5EF4-FFF2-40B4-BE49-F238E27FC236}">
                <a16:creationId xmlns:a16="http://schemas.microsoft.com/office/drawing/2014/main" id="{6E8B33A8-403B-DD48-8B07-561A4E978617}"/>
              </a:ext>
            </a:extLst>
          </p:cNvPr>
          <p:cNvSpPr txBox="1"/>
          <p:nvPr/>
        </p:nvSpPr>
        <p:spPr>
          <a:xfrm>
            <a:off x="760141" y="1618278"/>
            <a:ext cx="11092900" cy="3785652"/>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rgbClr val="FF0000"/>
                </a:solidFill>
              </a:rPr>
              <a:t>Linear Model and Support Vector Machine</a:t>
            </a:r>
          </a:p>
          <a:p>
            <a:pPr marL="285750" indent="-285750">
              <a:buFont typeface="Arial" panose="020B0604020202020204" pitchFamily="34" charset="0"/>
              <a:buChar char="•"/>
            </a:pPr>
            <a:r>
              <a:rPr lang="en-US" sz="2400" dirty="0"/>
              <a:t>Based on RMSE values, SVM(0.1067) functions slightly better than a LM(0.1095)</a:t>
            </a:r>
          </a:p>
          <a:p>
            <a:pPr marL="285750" indent="-285750">
              <a:buFont typeface="Arial" panose="020B0604020202020204" pitchFamily="34" charset="0"/>
              <a:buChar char="•"/>
            </a:pPr>
            <a:r>
              <a:rPr lang="en-US" sz="2400" dirty="0"/>
              <a:t>The median % error hovered at or near zero for most wine qualities. Notably, wines rated with a quality of 3 had large negative error.</a:t>
            </a:r>
          </a:p>
          <a:p>
            <a:pPr marL="285750" indent="-285750">
              <a:buFont typeface="Arial" panose="020B0604020202020204" pitchFamily="34" charset="0"/>
              <a:buChar char="•"/>
            </a:pPr>
            <a:r>
              <a:rPr lang="en-US" sz="2400" dirty="0"/>
              <a:t>We can interpret this finding by saying that for many of the 'bad' wines, total acidity from tartaric, acetic, and citric acids were a worse predictor of </a:t>
            </a:r>
            <a:r>
              <a:rPr lang="en-US" sz="2400" dirty="0" err="1"/>
              <a:t>pH.</a:t>
            </a:r>
            <a:endParaRPr lang="en-US" sz="2400" dirty="0"/>
          </a:p>
          <a:p>
            <a:pPr marL="285750" indent="-285750">
              <a:buFont typeface="Arial" panose="020B0604020202020204" pitchFamily="34" charset="0"/>
              <a:buChar char="•"/>
            </a:pPr>
            <a:r>
              <a:rPr lang="en-US" sz="2400" dirty="0"/>
              <a:t>In simple words, it is likely that there were other components--possibly impurities--that changed and affected the </a:t>
            </a:r>
            <a:r>
              <a:rPr lang="en-US" sz="2400" dirty="0" err="1"/>
              <a:t>pH.</a:t>
            </a:r>
            <a:endParaRPr lang="en-US" sz="2400" dirty="0"/>
          </a:p>
        </p:txBody>
      </p:sp>
    </p:spTree>
    <p:extLst>
      <p:ext uri="{BB962C8B-B14F-4D97-AF65-F5344CB8AC3E}">
        <p14:creationId xmlns:p14="http://schemas.microsoft.com/office/powerpoint/2010/main" val="4061663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702268-E446-F14F-B3D7-0C78F168AF6B}"/>
              </a:ext>
            </a:extLst>
          </p:cNvPr>
          <p:cNvPicPr/>
          <p:nvPr/>
        </p:nvPicPr>
        <p:blipFill>
          <a:blip r:embed="rId2"/>
          <a:stretch>
            <a:fillRect/>
          </a:stretch>
        </p:blipFill>
        <p:spPr>
          <a:xfrm>
            <a:off x="163347" y="1459688"/>
            <a:ext cx="2906395" cy="3065780"/>
          </a:xfrm>
          <a:prstGeom prst="rect">
            <a:avLst/>
          </a:prstGeom>
        </p:spPr>
      </p:pic>
      <p:pic>
        <p:nvPicPr>
          <p:cNvPr id="5" name="Picture 4">
            <a:extLst>
              <a:ext uri="{FF2B5EF4-FFF2-40B4-BE49-F238E27FC236}">
                <a16:creationId xmlns:a16="http://schemas.microsoft.com/office/drawing/2014/main" id="{14A42251-1230-D84F-B333-E3CDFB940230}"/>
              </a:ext>
            </a:extLst>
          </p:cNvPr>
          <p:cNvPicPr/>
          <p:nvPr/>
        </p:nvPicPr>
        <p:blipFill>
          <a:blip r:embed="rId3"/>
          <a:stretch>
            <a:fillRect/>
          </a:stretch>
        </p:blipFill>
        <p:spPr>
          <a:xfrm>
            <a:off x="3136692" y="1459689"/>
            <a:ext cx="2924243" cy="3065780"/>
          </a:xfrm>
          <a:prstGeom prst="rect">
            <a:avLst/>
          </a:prstGeom>
        </p:spPr>
      </p:pic>
      <p:pic>
        <p:nvPicPr>
          <p:cNvPr id="6" name="Picture 5">
            <a:extLst>
              <a:ext uri="{FF2B5EF4-FFF2-40B4-BE49-F238E27FC236}">
                <a16:creationId xmlns:a16="http://schemas.microsoft.com/office/drawing/2014/main" id="{7CD3FF92-92D2-394F-B79A-D635E9F7D766}"/>
              </a:ext>
            </a:extLst>
          </p:cNvPr>
          <p:cNvPicPr/>
          <p:nvPr/>
        </p:nvPicPr>
        <p:blipFill>
          <a:blip r:embed="rId4"/>
          <a:stretch>
            <a:fillRect/>
          </a:stretch>
        </p:blipFill>
        <p:spPr>
          <a:xfrm>
            <a:off x="6127885" y="1459689"/>
            <a:ext cx="2862366" cy="3065780"/>
          </a:xfrm>
          <a:prstGeom prst="rect">
            <a:avLst/>
          </a:prstGeom>
        </p:spPr>
      </p:pic>
      <p:pic>
        <p:nvPicPr>
          <p:cNvPr id="7" name="Picture 6">
            <a:extLst>
              <a:ext uri="{FF2B5EF4-FFF2-40B4-BE49-F238E27FC236}">
                <a16:creationId xmlns:a16="http://schemas.microsoft.com/office/drawing/2014/main" id="{A3AB875B-A3D8-7244-B6DA-98AA227AF600}"/>
              </a:ext>
            </a:extLst>
          </p:cNvPr>
          <p:cNvPicPr/>
          <p:nvPr/>
        </p:nvPicPr>
        <p:blipFill>
          <a:blip r:embed="rId5"/>
          <a:stretch>
            <a:fillRect/>
          </a:stretch>
        </p:blipFill>
        <p:spPr>
          <a:xfrm>
            <a:off x="9057201" y="1459688"/>
            <a:ext cx="2930483" cy="3065780"/>
          </a:xfrm>
          <a:prstGeom prst="rect">
            <a:avLst/>
          </a:prstGeom>
        </p:spPr>
      </p:pic>
      <p:sp>
        <p:nvSpPr>
          <p:cNvPr id="8" name="Title 1">
            <a:extLst>
              <a:ext uri="{FF2B5EF4-FFF2-40B4-BE49-F238E27FC236}">
                <a16:creationId xmlns:a16="http://schemas.microsoft.com/office/drawing/2014/main" id="{2D0A208E-46EE-FF42-868B-EAC07FCE708A}"/>
              </a:ext>
            </a:extLst>
          </p:cNvPr>
          <p:cNvSpPr txBox="1">
            <a:spLocks/>
          </p:cNvSpPr>
          <p:nvPr/>
        </p:nvSpPr>
        <p:spPr>
          <a:xfrm>
            <a:off x="3242441" y="81200"/>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dirty="0">
                <a:solidFill>
                  <a:srgbClr val="FF0000"/>
                </a:solidFill>
              </a:rPr>
              <a:t>Multivariate ANALYSIS</a:t>
            </a:r>
          </a:p>
        </p:txBody>
      </p:sp>
      <p:sp>
        <p:nvSpPr>
          <p:cNvPr id="12" name="Rectangle 11">
            <a:extLst>
              <a:ext uri="{FF2B5EF4-FFF2-40B4-BE49-F238E27FC236}">
                <a16:creationId xmlns:a16="http://schemas.microsoft.com/office/drawing/2014/main" id="{06C4A134-782E-1E42-B11B-0709D608747A}"/>
              </a:ext>
            </a:extLst>
          </p:cNvPr>
          <p:cNvSpPr/>
          <p:nvPr/>
        </p:nvSpPr>
        <p:spPr>
          <a:xfrm>
            <a:off x="163347" y="4525468"/>
            <a:ext cx="12028653" cy="2031325"/>
          </a:xfrm>
          <a:prstGeom prst="rect">
            <a:avLst/>
          </a:prstGeom>
        </p:spPr>
        <p:txBody>
          <a:bodyPr wrap="square">
            <a:spAutoFit/>
          </a:bodyPr>
          <a:lstStyle/>
          <a:p>
            <a:r>
              <a:rPr lang="en-US" dirty="0">
                <a:solidFill>
                  <a:srgbClr val="FF0000"/>
                </a:solidFill>
              </a:rPr>
              <a:t>We primarily examined the 4 features which showed high correlation with quality.</a:t>
            </a:r>
          </a:p>
          <a:p>
            <a:pPr marL="285750" indent="-285750">
              <a:buFont typeface="Arial" panose="020B0604020202020204" pitchFamily="34" charset="0"/>
              <a:buChar char="•"/>
            </a:pPr>
            <a:r>
              <a:rPr lang="en-US" dirty="0"/>
              <a:t>We faceted by rating in the final plot to illustrate clearly and a little more about the population differences between good wines, average wines, and bad wines. </a:t>
            </a:r>
          </a:p>
          <a:p>
            <a:pPr marL="285750" indent="-285750">
              <a:buFont typeface="Arial" panose="020B0604020202020204" pitchFamily="34" charset="0"/>
              <a:buChar char="•"/>
            </a:pPr>
            <a:r>
              <a:rPr lang="en-US" dirty="0"/>
              <a:t>It's clear that a higher citric acid and lower volatile (acetic) acid contributes towards better wines. </a:t>
            </a:r>
          </a:p>
          <a:p>
            <a:pPr marL="285750" indent="-285750">
              <a:buFont typeface="Arial" panose="020B0604020202020204" pitchFamily="34" charset="0"/>
              <a:buChar char="•"/>
            </a:pPr>
            <a:r>
              <a:rPr lang="en-US" dirty="0"/>
              <a:t>Likewise, better wines tended to have higher sulphates and alcohol content.</a:t>
            </a:r>
          </a:p>
          <a:p>
            <a:pPr marL="285750" indent="-285750">
              <a:buFont typeface="Arial" panose="020B0604020202020204" pitchFamily="34" charset="0"/>
              <a:buChar char="•"/>
            </a:pPr>
            <a:r>
              <a:rPr lang="en-US" dirty="0"/>
              <a:t>Surprisingly, pH had very little visual impact on wine quality, and was shadowed by the larger impact of alcohol. Interestingly, </a:t>
            </a:r>
            <a:r>
              <a:rPr lang="en-US" dirty="0">
                <a:solidFill>
                  <a:srgbClr val="FF0000"/>
                </a:solidFill>
              </a:rPr>
              <a:t>this shows that what makes a good wine depends on the type of acids that are present.</a:t>
            </a:r>
          </a:p>
        </p:txBody>
      </p:sp>
    </p:spTree>
    <p:extLst>
      <p:ext uri="{BB962C8B-B14F-4D97-AF65-F5344CB8AC3E}">
        <p14:creationId xmlns:p14="http://schemas.microsoft.com/office/powerpoint/2010/main" val="2679765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D0A208E-46EE-FF42-868B-EAC07FCE708A}"/>
              </a:ext>
            </a:extLst>
          </p:cNvPr>
          <p:cNvSpPr txBox="1">
            <a:spLocks/>
          </p:cNvSpPr>
          <p:nvPr/>
        </p:nvSpPr>
        <p:spPr>
          <a:xfrm>
            <a:off x="3242441" y="81200"/>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dirty="0">
                <a:solidFill>
                  <a:srgbClr val="FF0000"/>
                </a:solidFill>
              </a:rPr>
              <a:t>CONCLUSION</a:t>
            </a:r>
          </a:p>
        </p:txBody>
      </p:sp>
      <p:pic>
        <p:nvPicPr>
          <p:cNvPr id="9" name="Picture 8">
            <a:extLst>
              <a:ext uri="{FF2B5EF4-FFF2-40B4-BE49-F238E27FC236}">
                <a16:creationId xmlns:a16="http://schemas.microsoft.com/office/drawing/2014/main" id="{35CF976D-DA07-4D4B-BFD1-2D4FE0AEA1A1}"/>
              </a:ext>
            </a:extLst>
          </p:cNvPr>
          <p:cNvPicPr/>
          <p:nvPr/>
        </p:nvPicPr>
        <p:blipFill>
          <a:blip r:embed="rId2"/>
          <a:stretch>
            <a:fillRect/>
          </a:stretch>
        </p:blipFill>
        <p:spPr>
          <a:xfrm>
            <a:off x="289116" y="1554804"/>
            <a:ext cx="6152144" cy="4716524"/>
          </a:xfrm>
          <a:prstGeom prst="rect">
            <a:avLst/>
          </a:prstGeom>
        </p:spPr>
      </p:pic>
      <p:sp>
        <p:nvSpPr>
          <p:cNvPr id="3" name="TextBox 2">
            <a:extLst>
              <a:ext uri="{FF2B5EF4-FFF2-40B4-BE49-F238E27FC236}">
                <a16:creationId xmlns:a16="http://schemas.microsoft.com/office/drawing/2014/main" id="{497229FC-EEB7-744C-861E-CA8FCC78E3A7}"/>
              </a:ext>
            </a:extLst>
          </p:cNvPr>
          <p:cNvSpPr txBox="1"/>
          <p:nvPr/>
        </p:nvSpPr>
        <p:spPr>
          <a:xfrm>
            <a:off x="7102679" y="2889311"/>
            <a:ext cx="4525576" cy="2031325"/>
          </a:xfrm>
          <a:prstGeom prst="rect">
            <a:avLst/>
          </a:prstGeom>
          <a:noFill/>
        </p:spPr>
        <p:txBody>
          <a:bodyPr wrap="square" rtlCol="0">
            <a:spAutoFit/>
          </a:bodyPr>
          <a:lstStyle/>
          <a:p>
            <a:r>
              <a:rPr lang="en-GB" dirty="0"/>
              <a:t>Generally, higher acidity (or lower pH) is seen in highly-rated wines. To caveat this, a presence of volatile (acetic) acid negatively affected wine quality. Citric acidity had a high correlation with wine quality, while fixed (tartaric) acid had a smaller impact.</a:t>
            </a:r>
            <a:endParaRPr lang="en-US" dirty="0"/>
          </a:p>
        </p:txBody>
      </p:sp>
    </p:spTree>
    <p:extLst>
      <p:ext uri="{BB962C8B-B14F-4D97-AF65-F5344CB8AC3E}">
        <p14:creationId xmlns:p14="http://schemas.microsoft.com/office/powerpoint/2010/main" val="505365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D0A208E-46EE-FF42-868B-EAC07FCE708A}"/>
              </a:ext>
            </a:extLst>
          </p:cNvPr>
          <p:cNvSpPr txBox="1">
            <a:spLocks/>
          </p:cNvSpPr>
          <p:nvPr/>
        </p:nvSpPr>
        <p:spPr>
          <a:xfrm>
            <a:off x="3242441" y="81200"/>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dirty="0">
                <a:solidFill>
                  <a:srgbClr val="FF0000"/>
                </a:solidFill>
              </a:rPr>
              <a:t>CONCLUSION</a:t>
            </a:r>
          </a:p>
        </p:txBody>
      </p:sp>
      <p:sp>
        <p:nvSpPr>
          <p:cNvPr id="3" name="TextBox 2">
            <a:extLst>
              <a:ext uri="{FF2B5EF4-FFF2-40B4-BE49-F238E27FC236}">
                <a16:creationId xmlns:a16="http://schemas.microsoft.com/office/drawing/2014/main" id="{497229FC-EEB7-744C-861E-CA8FCC78E3A7}"/>
              </a:ext>
            </a:extLst>
          </p:cNvPr>
          <p:cNvSpPr txBox="1"/>
          <p:nvPr/>
        </p:nvSpPr>
        <p:spPr>
          <a:xfrm>
            <a:off x="499578" y="3040315"/>
            <a:ext cx="4525576" cy="1200329"/>
          </a:xfrm>
          <a:prstGeom prst="rect">
            <a:avLst/>
          </a:prstGeom>
          <a:noFill/>
        </p:spPr>
        <p:txBody>
          <a:bodyPr wrap="square" rtlCol="0">
            <a:spAutoFit/>
          </a:bodyPr>
          <a:lstStyle/>
          <a:p>
            <a:r>
              <a:rPr lang="en-GB" dirty="0"/>
              <a:t>Higher alcohol content correlated with higher wine quality. However, as the outliers and intervals show, alcohol content alone did not produce a higher quality</a:t>
            </a:r>
            <a:endParaRPr lang="en-US" dirty="0"/>
          </a:p>
        </p:txBody>
      </p:sp>
      <p:pic>
        <p:nvPicPr>
          <p:cNvPr id="6" name="Picture 5">
            <a:extLst>
              <a:ext uri="{FF2B5EF4-FFF2-40B4-BE49-F238E27FC236}">
                <a16:creationId xmlns:a16="http://schemas.microsoft.com/office/drawing/2014/main" id="{4F41EBAA-47F6-C341-886B-14130C647FFC}"/>
              </a:ext>
            </a:extLst>
          </p:cNvPr>
          <p:cNvPicPr/>
          <p:nvPr/>
        </p:nvPicPr>
        <p:blipFill>
          <a:blip r:embed="rId2"/>
          <a:stretch>
            <a:fillRect/>
          </a:stretch>
        </p:blipFill>
        <p:spPr>
          <a:xfrm>
            <a:off x="5382279" y="1614922"/>
            <a:ext cx="6470762" cy="4316539"/>
          </a:xfrm>
          <a:prstGeom prst="rect">
            <a:avLst/>
          </a:prstGeom>
        </p:spPr>
      </p:pic>
    </p:spTree>
    <p:extLst>
      <p:ext uri="{BB962C8B-B14F-4D97-AF65-F5344CB8AC3E}">
        <p14:creationId xmlns:p14="http://schemas.microsoft.com/office/powerpoint/2010/main" val="19435291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D0A208E-46EE-FF42-868B-EAC07FCE708A}"/>
              </a:ext>
            </a:extLst>
          </p:cNvPr>
          <p:cNvSpPr txBox="1">
            <a:spLocks/>
          </p:cNvSpPr>
          <p:nvPr/>
        </p:nvSpPr>
        <p:spPr>
          <a:xfrm>
            <a:off x="3242441" y="81200"/>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dirty="0">
                <a:solidFill>
                  <a:srgbClr val="FF0000"/>
                </a:solidFill>
              </a:rPr>
              <a:t>CONCLUSION</a:t>
            </a:r>
          </a:p>
        </p:txBody>
      </p:sp>
      <p:sp>
        <p:nvSpPr>
          <p:cNvPr id="3" name="TextBox 2">
            <a:extLst>
              <a:ext uri="{FF2B5EF4-FFF2-40B4-BE49-F238E27FC236}">
                <a16:creationId xmlns:a16="http://schemas.microsoft.com/office/drawing/2014/main" id="{497229FC-EEB7-744C-861E-CA8FCC78E3A7}"/>
              </a:ext>
            </a:extLst>
          </p:cNvPr>
          <p:cNvSpPr txBox="1"/>
          <p:nvPr/>
        </p:nvSpPr>
        <p:spPr>
          <a:xfrm>
            <a:off x="7159323" y="2386268"/>
            <a:ext cx="4525576" cy="3108543"/>
          </a:xfrm>
          <a:prstGeom prst="rect">
            <a:avLst/>
          </a:prstGeom>
          <a:noFill/>
        </p:spPr>
        <p:txBody>
          <a:bodyPr wrap="square" rtlCol="0">
            <a:spAutoFit/>
          </a:bodyPr>
          <a:lstStyle/>
          <a:p>
            <a:pPr marL="285750" indent="-285750">
              <a:buFont typeface="Arial" panose="020B0604020202020204" pitchFamily="34" charset="0"/>
              <a:buChar char="•"/>
            </a:pPr>
            <a:r>
              <a:rPr lang="en-GB" sz="1600" dirty="0"/>
              <a:t>From the correlation tests, we came to know that </a:t>
            </a:r>
            <a:r>
              <a:rPr lang="en-GB" dirty="0"/>
              <a:t>wine quality was affected most strongly by alcohol and volatile acidity.</a:t>
            </a:r>
          </a:p>
          <a:p>
            <a:pPr marL="285750" indent="-285750">
              <a:buFont typeface="Arial" panose="020B0604020202020204" pitchFamily="34" charset="0"/>
              <a:buChar char="•"/>
            </a:pPr>
            <a:r>
              <a:rPr lang="en-GB" dirty="0"/>
              <a:t>While the boundaries are not as clear cut or model, it's apparent that high volatile acidity with few exceptions kept wine quality down. A combination of high alcohol content and low volatile acidity produced better wines.</a:t>
            </a:r>
            <a:endParaRPr lang="en-US" dirty="0"/>
          </a:p>
        </p:txBody>
      </p:sp>
      <p:pic>
        <p:nvPicPr>
          <p:cNvPr id="6" name="Picture 5">
            <a:extLst>
              <a:ext uri="{FF2B5EF4-FFF2-40B4-BE49-F238E27FC236}">
                <a16:creationId xmlns:a16="http://schemas.microsoft.com/office/drawing/2014/main" id="{C5F0B0A8-24F0-6249-925F-3E797B8DA62E}"/>
              </a:ext>
            </a:extLst>
          </p:cNvPr>
          <p:cNvPicPr/>
          <p:nvPr/>
        </p:nvPicPr>
        <p:blipFill>
          <a:blip r:embed="rId2"/>
          <a:stretch>
            <a:fillRect/>
          </a:stretch>
        </p:blipFill>
        <p:spPr>
          <a:xfrm>
            <a:off x="1281406" y="1513211"/>
            <a:ext cx="5483536" cy="4854659"/>
          </a:xfrm>
          <a:prstGeom prst="rect">
            <a:avLst/>
          </a:prstGeom>
        </p:spPr>
      </p:pic>
    </p:spTree>
    <p:extLst>
      <p:ext uri="{BB962C8B-B14F-4D97-AF65-F5344CB8AC3E}">
        <p14:creationId xmlns:p14="http://schemas.microsoft.com/office/powerpoint/2010/main" val="4008554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C46E-6042-8741-AD17-FE5635615251}"/>
              </a:ext>
            </a:extLst>
          </p:cNvPr>
          <p:cNvSpPr>
            <a:spLocks noGrp="1"/>
          </p:cNvSpPr>
          <p:nvPr>
            <p:ph type="title"/>
          </p:nvPr>
        </p:nvSpPr>
        <p:spPr/>
        <p:txBody>
          <a:bodyPr/>
          <a:lstStyle/>
          <a:p>
            <a:r>
              <a:rPr lang="en-US" dirty="0">
                <a:solidFill>
                  <a:srgbClr val="FF0000"/>
                </a:solidFill>
              </a:rPr>
              <a:t>INTRODUCTION</a:t>
            </a:r>
          </a:p>
        </p:txBody>
      </p:sp>
      <p:sp>
        <p:nvSpPr>
          <p:cNvPr id="3" name="Content Placeholder 2">
            <a:extLst>
              <a:ext uri="{FF2B5EF4-FFF2-40B4-BE49-F238E27FC236}">
                <a16:creationId xmlns:a16="http://schemas.microsoft.com/office/drawing/2014/main" id="{F2253E4C-3BF7-E747-BBB4-125B64470AD8}"/>
              </a:ext>
            </a:extLst>
          </p:cNvPr>
          <p:cNvSpPr>
            <a:spLocks noGrp="1"/>
          </p:cNvSpPr>
          <p:nvPr>
            <p:ph idx="1"/>
          </p:nvPr>
        </p:nvSpPr>
        <p:spPr/>
        <p:txBody>
          <a:bodyPr/>
          <a:lstStyle/>
          <a:p>
            <a:r>
              <a:rPr lang="en-US" dirty="0"/>
              <a:t>The aim of our project is to perform exploratory analysis of wine data, and determine which chemical properties influence the quality of wine. </a:t>
            </a:r>
          </a:p>
          <a:p>
            <a:r>
              <a:rPr lang="en-US" dirty="0"/>
              <a:t>We will explore the analysis in the following phases:</a:t>
            </a:r>
          </a:p>
          <a:p>
            <a:pPr marL="0" indent="0">
              <a:buNone/>
            </a:pPr>
            <a:r>
              <a:rPr lang="en-US" dirty="0"/>
              <a:t>	1. Univariate Analysis</a:t>
            </a:r>
          </a:p>
          <a:p>
            <a:pPr marL="0" indent="0">
              <a:buNone/>
            </a:pPr>
            <a:r>
              <a:rPr lang="en-US" dirty="0"/>
              <a:t>	2. Bivariate Analysis</a:t>
            </a:r>
          </a:p>
          <a:p>
            <a:pPr marL="0" indent="0">
              <a:buNone/>
            </a:pPr>
            <a:r>
              <a:rPr lang="en-US" dirty="0"/>
              <a:t>	3. Multivariate Analysis</a:t>
            </a:r>
          </a:p>
          <a:p>
            <a:pPr marL="0" indent="0">
              <a:buNone/>
            </a:pPr>
            <a:r>
              <a:rPr lang="en-US" dirty="0"/>
              <a:t>	4. Predictive models(Linear model and Support Vector Machine)</a:t>
            </a:r>
          </a:p>
          <a:p>
            <a:pPr marL="0" indent="0">
              <a:buNone/>
            </a:pPr>
            <a:r>
              <a:rPr lang="en-US" dirty="0"/>
              <a:t>	5. Conclusion</a:t>
            </a:r>
          </a:p>
        </p:txBody>
      </p:sp>
    </p:spTree>
    <p:extLst>
      <p:ext uri="{BB962C8B-B14F-4D97-AF65-F5344CB8AC3E}">
        <p14:creationId xmlns:p14="http://schemas.microsoft.com/office/powerpoint/2010/main" val="15550601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D0A208E-46EE-FF42-868B-EAC07FCE708A}"/>
              </a:ext>
            </a:extLst>
          </p:cNvPr>
          <p:cNvSpPr txBox="1">
            <a:spLocks/>
          </p:cNvSpPr>
          <p:nvPr/>
        </p:nvSpPr>
        <p:spPr>
          <a:xfrm>
            <a:off x="3242441" y="81200"/>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dirty="0">
                <a:solidFill>
                  <a:srgbClr val="FF0000"/>
                </a:solidFill>
              </a:rPr>
              <a:t>CONCLUSION</a:t>
            </a:r>
          </a:p>
        </p:txBody>
      </p:sp>
      <p:sp>
        <p:nvSpPr>
          <p:cNvPr id="3" name="TextBox 2">
            <a:extLst>
              <a:ext uri="{FF2B5EF4-FFF2-40B4-BE49-F238E27FC236}">
                <a16:creationId xmlns:a16="http://schemas.microsoft.com/office/drawing/2014/main" id="{497229FC-EEB7-744C-861E-CA8FCC78E3A7}"/>
              </a:ext>
            </a:extLst>
          </p:cNvPr>
          <p:cNvSpPr txBox="1"/>
          <p:nvPr/>
        </p:nvSpPr>
        <p:spPr>
          <a:xfrm>
            <a:off x="5839752" y="1611544"/>
            <a:ext cx="6352248" cy="4247317"/>
          </a:xfrm>
          <a:prstGeom prst="rect">
            <a:avLst/>
          </a:prstGeom>
          <a:noFill/>
        </p:spPr>
        <p:txBody>
          <a:bodyPr wrap="square" rtlCol="0">
            <a:spAutoFit/>
          </a:bodyPr>
          <a:lstStyle/>
          <a:p>
            <a:pPr marL="285750" indent="-285750">
              <a:buFont typeface="Arial" panose="020B0604020202020204" pitchFamily="34" charset="0"/>
              <a:buChar char="•"/>
            </a:pPr>
            <a:r>
              <a:rPr lang="en-GB" dirty="0"/>
              <a:t>Key factors that determine and drive wine quality are mainly: alcohol content, sulphates, and acidity as the correlations for these variables were within reasonable bounds. </a:t>
            </a:r>
          </a:p>
          <a:p>
            <a:pPr marL="285750" indent="-285750">
              <a:buFont typeface="Arial" panose="020B0604020202020204" pitchFamily="34" charset="0"/>
              <a:buChar char="•"/>
            </a:pPr>
            <a:r>
              <a:rPr lang="en-GB" dirty="0"/>
              <a:t>The graphs adequately illustrated the factors that make good wines 'good' and bad wines 'bad’.</a:t>
            </a:r>
          </a:p>
          <a:p>
            <a:pPr marL="285750" indent="-285750">
              <a:buFont typeface="Arial" panose="020B0604020202020204" pitchFamily="34" charset="0"/>
              <a:buChar char="•"/>
            </a:pPr>
            <a:r>
              <a:rPr lang="en-GB" dirty="0"/>
              <a:t>Further study with inferential statistics could be done to quantitatively confirm these assertions.</a:t>
            </a:r>
          </a:p>
          <a:p>
            <a:pPr marL="285750" indent="-285750">
              <a:buFont typeface="Arial" panose="020B0604020202020204" pitchFamily="34" charset="0"/>
              <a:buChar char="•"/>
            </a:pPr>
            <a:r>
              <a:rPr lang="en-GB" dirty="0"/>
              <a:t>One of the challenges that we faced was the lack of a clear analysis about the quality of our wine. </a:t>
            </a:r>
          </a:p>
          <a:p>
            <a:pPr marL="285750" indent="-285750">
              <a:buFont typeface="Arial" panose="020B0604020202020204" pitchFamily="34" charset="0"/>
              <a:buChar char="•"/>
            </a:pPr>
            <a:r>
              <a:rPr lang="en-GB" dirty="0"/>
              <a:t>The ordered factor "Quality" was not very helpful and to overcome this, we created another variable "Rating". </a:t>
            </a:r>
          </a:p>
          <a:p>
            <a:pPr marL="285750" indent="-285750">
              <a:buFont typeface="Arial" panose="020B0604020202020204" pitchFamily="34" charset="0"/>
              <a:buChar char="•"/>
            </a:pPr>
            <a:r>
              <a:rPr lang="en-GB" dirty="0"/>
              <a:t>To make predictions of wine quality and any other if required, we trained two models. Linear Model and SVM performed marginally better and we decided to stick with it if we had to make any more predictions.</a:t>
            </a:r>
            <a:endParaRPr lang="en-US" dirty="0"/>
          </a:p>
        </p:txBody>
      </p:sp>
      <p:pic>
        <p:nvPicPr>
          <p:cNvPr id="5" name="Picture 4">
            <a:extLst>
              <a:ext uri="{FF2B5EF4-FFF2-40B4-BE49-F238E27FC236}">
                <a16:creationId xmlns:a16="http://schemas.microsoft.com/office/drawing/2014/main" id="{9C28F3D5-5A95-614E-BABD-C1EDFF2E0E88}"/>
              </a:ext>
            </a:extLst>
          </p:cNvPr>
          <p:cNvPicPr/>
          <p:nvPr/>
        </p:nvPicPr>
        <p:blipFill>
          <a:blip r:embed="rId2"/>
          <a:stretch>
            <a:fillRect/>
          </a:stretch>
        </p:blipFill>
        <p:spPr>
          <a:xfrm>
            <a:off x="479510" y="948228"/>
            <a:ext cx="5255046" cy="5331191"/>
          </a:xfrm>
          <a:prstGeom prst="rect">
            <a:avLst/>
          </a:prstGeom>
        </p:spPr>
      </p:pic>
    </p:spTree>
    <p:extLst>
      <p:ext uri="{BB962C8B-B14F-4D97-AF65-F5344CB8AC3E}">
        <p14:creationId xmlns:p14="http://schemas.microsoft.com/office/powerpoint/2010/main" val="2858152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D0D5003-2BA2-9C4B-B27A-0D089CB8CDD6}"/>
              </a:ext>
            </a:extLst>
          </p:cNvPr>
          <p:cNvPicPr>
            <a:picLocks noGrp="1" noChangeAspect="1"/>
          </p:cNvPicPr>
          <p:nvPr>
            <p:ph idx="1"/>
          </p:nvPr>
        </p:nvPicPr>
        <p:blipFill>
          <a:blip r:embed="rId2"/>
          <a:stretch>
            <a:fillRect/>
          </a:stretch>
        </p:blipFill>
        <p:spPr>
          <a:xfrm>
            <a:off x="2355923" y="725843"/>
            <a:ext cx="7566869" cy="4710986"/>
          </a:xfrm>
          <a:prstGeom prst="rect">
            <a:avLst/>
          </a:prstGeom>
        </p:spPr>
      </p:pic>
      <p:sp>
        <p:nvSpPr>
          <p:cNvPr id="2" name="Title 1">
            <a:extLst>
              <a:ext uri="{FF2B5EF4-FFF2-40B4-BE49-F238E27FC236}">
                <a16:creationId xmlns:a16="http://schemas.microsoft.com/office/drawing/2014/main" id="{740BFF05-7156-0C42-A7BE-A031DA65C978}"/>
              </a:ext>
            </a:extLst>
          </p:cNvPr>
          <p:cNvSpPr>
            <a:spLocks noGrp="1"/>
          </p:cNvSpPr>
          <p:nvPr>
            <p:ph type="title"/>
          </p:nvPr>
        </p:nvSpPr>
        <p:spPr>
          <a:xfrm>
            <a:off x="5240507" y="3914197"/>
            <a:ext cx="8610600" cy="1293028"/>
          </a:xfrm>
        </p:spPr>
        <p:txBody>
          <a:bodyPr/>
          <a:lstStyle/>
          <a:p>
            <a:r>
              <a:rPr lang="en-US" b="1" dirty="0">
                <a:solidFill>
                  <a:srgbClr val="FF0000"/>
                </a:solidFill>
              </a:rPr>
              <a:t>Cheers !</a:t>
            </a:r>
          </a:p>
        </p:txBody>
      </p:sp>
    </p:spTree>
    <p:extLst>
      <p:ext uri="{BB962C8B-B14F-4D97-AF65-F5344CB8AC3E}">
        <p14:creationId xmlns:p14="http://schemas.microsoft.com/office/powerpoint/2010/main" val="2494213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C46E-6042-8741-AD17-FE5635615251}"/>
              </a:ext>
            </a:extLst>
          </p:cNvPr>
          <p:cNvSpPr>
            <a:spLocks noGrp="1"/>
          </p:cNvSpPr>
          <p:nvPr>
            <p:ph type="title"/>
          </p:nvPr>
        </p:nvSpPr>
        <p:spPr>
          <a:xfrm>
            <a:off x="606902" y="365672"/>
            <a:ext cx="10515600" cy="1325563"/>
          </a:xfrm>
        </p:spPr>
        <p:txBody>
          <a:bodyPr/>
          <a:lstStyle/>
          <a:p>
            <a:r>
              <a:rPr lang="en-US" dirty="0">
                <a:solidFill>
                  <a:srgbClr val="FF0000"/>
                </a:solidFill>
              </a:rPr>
              <a:t>DATASET DESCRIPTION</a:t>
            </a:r>
          </a:p>
        </p:txBody>
      </p:sp>
      <p:graphicFrame>
        <p:nvGraphicFramePr>
          <p:cNvPr id="4" name="Content Placeholder 3">
            <a:extLst>
              <a:ext uri="{FF2B5EF4-FFF2-40B4-BE49-F238E27FC236}">
                <a16:creationId xmlns:a16="http://schemas.microsoft.com/office/drawing/2014/main" id="{6331A81E-0D8E-244E-B3C3-0ADF8A2739C3}"/>
              </a:ext>
            </a:extLst>
          </p:cNvPr>
          <p:cNvGraphicFramePr>
            <a:graphicFrameLocks noGrp="1"/>
          </p:cNvGraphicFramePr>
          <p:nvPr>
            <p:ph idx="1"/>
            <p:extLst>
              <p:ext uri="{D42A27DB-BD31-4B8C-83A1-F6EECF244321}">
                <p14:modId xmlns:p14="http://schemas.microsoft.com/office/powerpoint/2010/main" val="995853800"/>
              </p:ext>
            </p:extLst>
          </p:nvPr>
        </p:nvGraphicFramePr>
        <p:xfrm>
          <a:off x="606902" y="1691235"/>
          <a:ext cx="11336942" cy="5096890"/>
        </p:xfrm>
        <a:graphic>
          <a:graphicData uri="http://schemas.openxmlformats.org/drawingml/2006/table">
            <a:tbl>
              <a:tblPr firstRow="1" firstCol="1" bandRow="1">
                <a:tableStyleId>{5C22544A-7EE6-4342-B048-85BDC9FD1C3A}</a:tableStyleId>
              </a:tblPr>
              <a:tblGrid>
                <a:gridCol w="1221727">
                  <a:extLst>
                    <a:ext uri="{9D8B030D-6E8A-4147-A177-3AD203B41FA5}">
                      <a16:colId xmlns:a16="http://schemas.microsoft.com/office/drawing/2014/main" val="26514903"/>
                    </a:ext>
                  </a:extLst>
                </a:gridCol>
                <a:gridCol w="10115215">
                  <a:extLst>
                    <a:ext uri="{9D8B030D-6E8A-4147-A177-3AD203B41FA5}">
                      <a16:colId xmlns:a16="http://schemas.microsoft.com/office/drawing/2014/main" val="245032709"/>
                    </a:ext>
                  </a:extLst>
                </a:gridCol>
              </a:tblGrid>
              <a:tr h="291314">
                <a:tc>
                  <a:txBody>
                    <a:bodyPr/>
                    <a:lstStyle/>
                    <a:p>
                      <a:pPr marL="0" marR="0" indent="0" algn="l">
                        <a:lnSpc>
                          <a:spcPct val="200000"/>
                        </a:lnSpc>
                        <a:spcBef>
                          <a:spcPts val="0"/>
                        </a:spcBef>
                        <a:spcAft>
                          <a:spcPts val="0"/>
                        </a:spcAft>
                      </a:pPr>
                      <a:r>
                        <a:rPr lang="en-US" sz="800" kern="1200" dirty="0">
                          <a:effectLst/>
                        </a:rPr>
                        <a:t>Attributes</a:t>
                      </a:r>
                      <a:endParaRPr lang="en-US" sz="800" kern="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dirty="0">
                          <a:effectLst/>
                        </a:rPr>
                        <a:t>Description</a:t>
                      </a:r>
                      <a:endParaRPr lang="en-US" sz="800" kern="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4099941369"/>
                  </a:ext>
                </a:extLst>
              </a:tr>
              <a:tr h="339957">
                <a:tc>
                  <a:txBody>
                    <a:bodyPr/>
                    <a:lstStyle/>
                    <a:p>
                      <a:pPr marL="0" marR="0" indent="0" algn="l">
                        <a:lnSpc>
                          <a:spcPct val="200000"/>
                        </a:lnSpc>
                        <a:spcBef>
                          <a:spcPts val="0"/>
                        </a:spcBef>
                        <a:spcAft>
                          <a:spcPts val="0"/>
                        </a:spcAft>
                        <a:tabLst>
                          <a:tab pos="1417320" algn="ctr"/>
                        </a:tabLst>
                      </a:pPr>
                      <a:r>
                        <a:rPr lang="en-US" sz="800" kern="1200" dirty="0">
                          <a:effectLst/>
                        </a:rPr>
                        <a:t>fixed acidity	</a:t>
                      </a:r>
                      <a:endParaRPr lang="en-US" sz="800" kern="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dirty="0">
                          <a:effectLst/>
                        </a:rPr>
                        <a:t>most acids involved with wine or fixed or nonvolatile (do not evaporate readily)</a:t>
                      </a:r>
                      <a:endParaRPr lang="en-US" sz="800" kern="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1260769112"/>
                  </a:ext>
                </a:extLst>
              </a:tr>
              <a:tr h="419914">
                <a:tc>
                  <a:txBody>
                    <a:bodyPr/>
                    <a:lstStyle/>
                    <a:p>
                      <a:pPr marL="0" marR="0" indent="0" algn="l">
                        <a:lnSpc>
                          <a:spcPct val="200000"/>
                        </a:lnSpc>
                        <a:spcBef>
                          <a:spcPts val="0"/>
                        </a:spcBef>
                        <a:spcAft>
                          <a:spcPts val="0"/>
                        </a:spcAft>
                      </a:pPr>
                      <a:r>
                        <a:rPr lang="en-US" sz="800" kern="1200">
                          <a:effectLst/>
                        </a:rPr>
                        <a:t>volatile acidity</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the amount of acetic acid in wine, which at too high of levels can lead to an unpleasant, vinegar taste</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393831030"/>
                  </a:ext>
                </a:extLst>
              </a:tr>
              <a:tr h="339957">
                <a:tc>
                  <a:txBody>
                    <a:bodyPr/>
                    <a:lstStyle/>
                    <a:p>
                      <a:pPr marL="0" marR="0" indent="0" algn="l">
                        <a:lnSpc>
                          <a:spcPct val="200000"/>
                        </a:lnSpc>
                        <a:spcBef>
                          <a:spcPts val="0"/>
                        </a:spcBef>
                        <a:spcAft>
                          <a:spcPts val="0"/>
                        </a:spcAft>
                      </a:pPr>
                      <a:r>
                        <a:rPr lang="en-US" sz="800" kern="1200">
                          <a:effectLst/>
                        </a:rPr>
                        <a:t>citric acid</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found in small quantities, citric acid can add 'freshness' and flavor to wines</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609328684"/>
                  </a:ext>
                </a:extLst>
              </a:tr>
              <a:tr h="647315">
                <a:tc>
                  <a:txBody>
                    <a:bodyPr/>
                    <a:lstStyle/>
                    <a:p>
                      <a:pPr marL="0" marR="0" indent="0" algn="l">
                        <a:lnSpc>
                          <a:spcPct val="200000"/>
                        </a:lnSpc>
                        <a:spcBef>
                          <a:spcPts val="0"/>
                        </a:spcBef>
                        <a:spcAft>
                          <a:spcPts val="0"/>
                        </a:spcAft>
                      </a:pPr>
                      <a:r>
                        <a:rPr lang="en-US" sz="800" kern="1200">
                          <a:effectLst/>
                        </a:rPr>
                        <a:t>residual sugar</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the amount of sugar remaining after fermentation stops, it's rare to find wines with less than 1 gram/liter and wines with greater than 45 grams/liter are considered sweet</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2941200474"/>
                  </a:ext>
                </a:extLst>
              </a:tr>
              <a:tr h="192513">
                <a:tc>
                  <a:txBody>
                    <a:bodyPr/>
                    <a:lstStyle/>
                    <a:p>
                      <a:pPr marL="0" marR="0" indent="0" algn="l">
                        <a:lnSpc>
                          <a:spcPct val="200000"/>
                        </a:lnSpc>
                        <a:spcBef>
                          <a:spcPts val="0"/>
                        </a:spcBef>
                        <a:spcAft>
                          <a:spcPts val="0"/>
                        </a:spcAft>
                      </a:pPr>
                      <a:r>
                        <a:rPr lang="en-US" sz="800" kern="1200">
                          <a:effectLst/>
                        </a:rPr>
                        <a:t>chlorides</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the amount of salt in the wine</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3803146730"/>
                  </a:ext>
                </a:extLst>
              </a:tr>
              <a:tr h="524058">
                <a:tc>
                  <a:txBody>
                    <a:bodyPr/>
                    <a:lstStyle/>
                    <a:p>
                      <a:pPr marL="0" marR="0" indent="0" algn="l">
                        <a:lnSpc>
                          <a:spcPct val="200000"/>
                        </a:lnSpc>
                        <a:spcBef>
                          <a:spcPts val="0"/>
                        </a:spcBef>
                        <a:spcAft>
                          <a:spcPts val="0"/>
                        </a:spcAft>
                      </a:pPr>
                      <a:r>
                        <a:rPr lang="en-US" sz="800" kern="1200">
                          <a:effectLst/>
                        </a:rPr>
                        <a:t>free sulfur dioxide</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the free form of SO2 exists in equilibrium between molecular SO2 (as a dissolved gas) and bisulfite ion; it prevents microbial growth and the oxidation of wine</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928939852"/>
                  </a:ext>
                </a:extLst>
              </a:tr>
              <a:tr h="647315">
                <a:tc>
                  <a:txBody>
                    <a:bodyPr/>
                    <a:lstStyle/>
                    <a:p>
                      <a:pPr marL="0" marR="0" indent="0" algn="l">
                        <a:lnSpc>
                          <a:spcPct val="200000"/>
                        </a:lnSpc>
                        <a:spcBef>
                          <a:spcPts val="0"/>
                        </a:spcBef>
                        <a:spcAft>
                          <a:spcPts val="0"/>
                        </a:spcAft>
                      </a:pPr>
                      <a:r>
                        <a:rPr lang="en-US" sz="800" kern="1200">
                          <a:effectLst/>
                        </a:rPr>
                        <a:t>total sulfur dioxide</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amount of free and bound forms of S02; in low concentrations, SO2 is mostly undetectable in wine, but at free SO2 concentrations over 50 ppm, SO2 becomes evident in the nose and taste of wine</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3151419087"/>
                  </a:ext>
                </a:extLst>
              </a:tr>
              <a:tr h="419914">
                <a:tc>
                  <a:txBody>
                    <a:bodyPr/>
                    <a:lstStyle/>
                    <a:p>
                      <a:pPr marL="0" marR="0" indent="0" algn="l">
                        <a:lnSpc>
                          <a:spcPct val="200000"/>
                        </a:lnSpc>
                        <a:spcBef>
                          <a:spcPts val="0"/>
                        </a:spcBef>
                        <a:spcAft>
                          <a:spcPts val="0"/>
                        </a:spcAft>
                      </a:pPr>
                      <a:r>
                        <a:rPr lang="en-US" sz="800" kern="1200">
                          <a:effectLst/>
                        </a:rPr>
                        <a:t>density</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the density of water is close to that of water depending on the percent alcohol and sugar content</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391157993"/>
                  </a:ext>
                </a:extLst>
              </a:tr>
              <a:tr h="419914">
                <a:tc>
                  <a:txBody>
                    <a:bodyPr/>
                    <a:lstStyle/>
                    <a:p>
                      <a:pPr marL="0" marR="0" indent="0" algn="l">
                        <a:lnSpc>
                          <a:spcPct val="200000"/>
                        </a:lnSpc>
                        <a:spcBef>
                          <a:spcPts val="0"/>
                        </a:spcBef>
                        <a:spcAft>
                          <a:spcPts val="0"/>
                        </a:spcAft>
                      </a:pPr>
                      <a:r>
                        <a:rPr lang="en-US" sz="800" kern="1200">
                          <a:effectLst/>
                        </a:rPr>
                        <a:t>pH</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describes how acidic or basic a wine is on a scale from 0 (very acidic) to 14 (very basic); most wines are between 3-4 on the pH scale</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2849354099"/>
                  </a:ext>
                </a:extLst>
              </a:tr>
              <a:tr h="419914">
                <a:tc>
                  <a:txBody>
                    <a:bodyPr/>
                    <a:lstStyle/>
                    <a:p>
                      <a:pPr marL="0" marR="0" indent="0" algn="l">
                        <a:lnSpc>
                          <a:spcPct val="200000"/>
                        </a:lnSpc>
                        <a:spcBef>
                          <a:spcPts val="0"/>
                        </a:spcBef>
                        <a:spcAft>
                          <a:spcPts val="0"/>
                        </a:spcAft>
                      </a:pPr>
                      <a:r>
                        <a:rPr lang="en-US" sz="800" kern="1200" dirty="0">
                          <a:effectLst/>
                        </a:rPr>
                        <a:t>sulphates</a:t>
                      </a:r>
                      <a:endParaRPr lang="en-US" sz="800" kern="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a wine additive which can contribute to sulfur dioxide gas (S02) levels, which acts as an antimicrobial and antioxidant</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1257020085"/>
                  </a:ext>
                </a:extLst>
              </a:tr>
              <a:tr h="192513">
                <a:tc>
                  <a:txBody>
                    <a:bodyPr/>
                    <a:lstStyle/>
                    <a:p>
                      <a:pPr marL="0" marR="0" indent="0" algn="l">
                        <a:lnSpc>
                          <a:spcPct val="200000"/>
                        </a:lnSpc>
                        <a:spcBef>
                          <a:spcPts val="0"/>
                        </a:spcBef>
                        <a:spcAft>
                          <a:spcPts val="0"/>
                        </a:spcAft>
                      </a:pPr>
                      <a:r>
                        <a:rPr lang="en-US" sz="800" kern="1200">
                          <a:effectLst/>
                        </a:rPr>
                        <a:t>alcohol</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a:effectLst/>
                        </a:rPr>
                        <a:t>the percent alcohol content of the wine</a:t>
                      </a:r>
                      <a:endParaRPr lang="en-US" sz="800" kern="120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2469997019"/>
                  </a:ext>
                </a:extLst>
              </a:tr>
              <a:tr h="192513">
                <a:tc>
                  <a:txBody>
                    <a:bodyPr/>
                    <a:lstStyle/>
                    <a:p>
                      <a:pPr marL="0" marR="0" indent="0" algn="l">
                        <a:lnSpc>
                          <a:spcPct val="200000"/>
                        </a:lnSpc>
                        <a:spcBef>
                          <a:spcPts val="0"/>
                        </a:spcBef>
                        <a:spcAft>
                          <a:spcPts val="0"/>
                        </a:spcAft>
                      </a:pPr>
                      <a:r>
                        <a:rPr lang="en-US" sz="800" kern="1200" dirty="0">
                          <a:effectLst/>
                        </a:rPr>
                        <a:t>quality</a:t>
                      </a:r>
                      <a:endParaRPr lang="en-US" sz="800" kern="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tc>
                  <a:txBody>
                    <a:bodyPr/>
                    <a:lstStyle/>
                    <a:p>
                      <a:pPr marL="0" marR="0" indent="0" algn="l">
                        <a:lnSpc>
                          <a:spcPct val="200000"/>
                        </a:lnSpc>
                        <a:spcBef>
                          <a:spcPts val="0"/>
                        </a:spcBef>
                        <a:spcAft>
                          <a:spcPts val="0"/>
                        </a:spcAft>
                      </a:pPr>
                      <a:r>
                        <a:rPr lang="en-US" sz="800" kern="1200" dirty="0">
                          <a:effectLst/>
                        </a:rPr>
                        <a:t>score between 0 and 10 (10 being the highest)</a:t>
                      </a:r>
                      <a:endParaRPr lang="en-US" sz="800" kern="12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32777" marR="32777" marT="0" marB="0"/>
                </a:tc>
                <a:extLst>
                  <a:ext uri="{0D108BD9-81ED-4DB2-BD59-A6C34878D82A}">
                    <a16:rowId xmlns:a16="http://schemas.microsoft.com/office/drawing/2014/main" val="4103532642"/>
                  </a:ext>
                </a:extLst>
              </a:tr>
            </a:tbl>
          </a:graphicData>
        </a:graphic>
      </p:graphicFrame>
    </p:spTree>
    <p:extLst>
      <p:ext uri="{BB962C8B-B14F-4D97-AF65-F5344CB8AC3E}">
        <p14:creationId xmlns:p14="http://schemas.microsoft.com/office/powerpoint/2010/main" val="1907359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C46E-6042-8741-AD17-FE5635615251}"/>
              </a:ext>
            </a:extLst>
          </p:cNvPr>
          <p:cNvSpPr>
            <a:spLocks noGrp="1"/>
          </p:cNvSpPr>
          <p:nvPr>
            <p:ph type="title"/>
          </p:nvPr>
        </p:nvSpPr>
        <p:spPr>
          <a:xfrm>
            <a:off x="1531881" y="157401"/>
            <a:ext cx="8610600" cy="1293028"/>
          </a:xfrm>
        </p:spPr>
        <p:txBody>
          <a:bodyPr/>
          <a:lstStyle/>
          <a:p>
            <a:pPr algn="ctr"/>
            <a:r>
              <a:rPr lang="en-US" dirty="0">
                <a:solidFill>
                  <a:srgbClr val="FF0000"/>
                </a:solidFill>
              </a:rPr>
              <a:t>UNIVARIATE ANALYSIS</a:t>
            </a:r>
          </a:p>
        </p:txBody>
      </p:sp>
      <p:pic>
        <p:nvPicPr>
          <p:cNvPr id="4" name="Picture 3">
            <a:extLst>
              <a:ext uri="{FF2B5EF4-FFF2-40B4-BE49-F238E27FC236}">
                <a16:creationId xmlns:a16="http://schemas.microsoft.com/office/drawing/2014/main" id="{1AE8DB65-7785-AA42-8113-6CED7BD527FC}"/>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 y="1450429"/>
            <a:ext cx="8313683" cy="5407572"/>
          </a:xfrm>
          <a:prstGeom prst="rect">
            <a:avLst/>
          </a:prstGeom>
        </p:spPr>
      </p:pic>
      <p:sp>
        <p:nvSpPr>
          <p:cNvPr id="6" name="TextBox 5">
            <a:extLst>
              <a:ext uri="{FF2B5EF4-FFF2-40B4-BE49-F238E27FC236}">
                <a16:creationId xmlns:a16="http://schemas.microsoft.com/office/drawing/2014/main" id="{46F4AF3B-39FE-4A47-B017-F1B7F5A6AC45}"/>
              </a:ext>
            </a:extLst>
          </p:cNvPr>
          <p:cNvSpPr txBox="1"/>
          <p:nvPr/>
        </p:nvSpPr>
        <p:spPr>
          <a:xfrm>
            <a:off x="8370326" y="1952135"/>
            <a:ext cx="3544311" cy="5355312"/>
          </a:xfrm>
          <a:prstGeom prst="rect">
            <a:avLst/>
          </a:prstGeom>
          <a:noFill/>
        </p:spPr>
        <p:txBody>
          <a:bodyPr wrap="square" rtlCol="0">
            <a:spAutoFit/>
          </a:bodyPr>
          <a:lstStyle/>
          <a:p>
            <a:pPr marL="285750" indent="-285750">
              <a:buFont typeface="Arial" panose="020B0604020202020204" pitchFamily="34" charset="0"/>
              <a:buChar char="•"/>
            </a:pPr>
            <a:r>
              <a:rPr lang="en-US" dirty="0"/>
              <a:t>‘quality’ variable forms a </a:t>
            </a:r>
            <a:r>
              <a:rPr lang="en-US" b="1" dirty="0"/>
              <a:t>normal</a:t>
            </a:r>
            <a:r>
              <a:rPr lang="en-US" dirty="0"/>
              <a:t> </a:t>
            </a:r>
            <a:r>
              <a:rPr lang="en-US" b="1" dirty="0"/>
              <a:t>distribution</a:t>
            </a:r>
            <a:endParaRPr lang="en-US" dirty="0"/>
          </a:p>
          <a:p>
            <a:pPr marL="285750" lvl="0" indent="-285750">
              <a:buFont typeface="Arial" panose="020B0604020202020204" pitchFamily="34" charset="0"/>
              <a:buChar char="•"/>
            </a:pPr>
            <a:r>
              <a:rPr lang="en-US" dirty="0"/>
              <a:t>Density and pH are normally distributed with a few outliers</a:t>
            </a:r>
          </a:p>
          <a:p>
            <a:pPr marL="285750" lvl="0" indent="-285750">
              <a:buFont typeface="Arial" panose="020B0604020202020204" pitchFamily="34" charset="0"/>
              <a:buChar char="•"/>
            </a:pPr>
            <a:r>
              <a:rPr lang="en-US" dirty="0"/>
              <a:t>Fixed and volatile acidity, sulfur dioxides, sulphates, and alcohol are skewed</a:t>
            </a:r>
          </a:p>
          <a:p>
            <a:pPr marL="285750" lvl="0" indent="-285750">
              <a:buFont typeface="Arial" panose="020B0604020202020204" pitchFamily="34" charset="0"/>
              <a:buChar char="•"/>
            </a:pPr>
            <a:r>
              <a:rPr lang="en-US" dirty="0"/>
              <a:t>Qualitatively, residual sugar and chlorides have extreme outliers.</a:t>
            </a:r>
          </a:p>
          <a:p>
            <a:pPr marL="285750" lvl="0" indent="-285750">
              <a:buFont typeface="Arial" panose="020B0604020202020204" pitchFamily="34" charset="0"/>
              <a:buChar char="•"/>
            </a:pPr>
            <a:r>
              <a:rPr lang="en-US" dirty="0"/>
              <a:t>Citric acid has large number of zero values, which might be a case of non-reporting.</a:t>
            </a:r>
          </a:p>
          <a:p>
            <a:pPr marL="285750" lvl="0" indent="-285750">
              <a:buFont typeface="Arial" panose="020B0604020202020204" pitchFamily="34" charset="0"/>
              <a:buChar char="•"/>
            </a:pPr>
            <a:r>
              <a:rPr lang="en-US" dirty="0"/>
              <a:t>To explore further, we created two new variables: </a:t>
            </a:r>
            <a:r>
              <a:rPr lang="en-US" dirty="0" err="1"/>
              <a:t>TAC.acidity</a:t>
            </a:r>
            <a:r>
              <a:rPr lang="en-US" dirty="0"/>
              <a:t> and Rating</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66171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A8FA38D7-3B51-B945-ACDF-4EE4825A17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926" y="1536813"/>
            <a:ext cx="4641225" cy="4889860"/>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5">
            <a:extLst>
              <a:ext uri="{FF2B5EF4-FFF2-40B4-BE49-F238E27FC236}">
                <a16:creationId xmlns:a16="http://schemas.microsoft.com/office/drawing/2014/main" id="{7F387E79-794F-C04C-AA20-49817A25DF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0511" y="1644185"/>
            <a:ext cx="4435366" cy="467511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53B221CF-97A1-3046-AB61-DEAD6369BDDF}"/>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Rectangle 4">
            <a:extLst>
              <a:ext uri="{FF2B5EF4-FFF2-40B4-BE49-F238E27FC236}">
                <a16:creationId xmlns:a16="http://schemas.microsoft.com/office/drawing/2014/main" id="{1BCF0EB8-BE47-7047-9EEE-C578F995E812}"/>
              </a:ext>
            </a:extLst>
          </p:cNvPr>
          <p:cNvSpPr>
            <a:spLocks noChangeArrowheads="1"/>
          </p:cNvSpPr>
          <p:nvPr/>
        </p:nvSpPr>
        <p:spPr bwMode="auto">
          <a:xfrm>
            <a:off x="0" y="22479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ja-JP" sz="1200" b="0" i="0" u="none" strike="noStrike" cap="none" normalizeH="0" baseline="0">
                <a:ln>
                  <a:noFill/>
                </a:ln>
                <a:solidFill>
                  <a:schemeClr val="tx1"/>
                </a:solidFill>
                <a:effectLst/>
                <a:latin typeface="Times New Roman" panose="02020603050405020304" pitchFamily="18" charset="0"/>
                <a:ea typeface="SimSun" panose="02010600030101010101" pitchFamily="2" charset="-122"/>
              </a:rPr>
              <a:t> </a:t>
            </a:r>
            <a:endParaRPr kumimoji="0" lang="en-US" altLang="ja-JP" sz="1800" b="0" i="0" u="none" strike="noStrike" cap="none" normalizeH="0" baseline="0">
              <a:ln>
                <a:noFill/>
              </a:ln>
              <a:solidFill>
                <a:schemeClr val="tx1"/>
              </a:solidFill>
              <a:effectLst/>
              <a:latin typeface="Arial" panose="020B0604020202020204" pitchFamily="34" charset="0"/>
            </a:endParaRPr>
          </a:p>
        </p:txBody>
      </p:sp>
      <p:sp>
        <p:nvSpPr>
          <p:cNvPr id="7" name="Rectangle 5">
            <a:extLst>
              <a:ext uri="{FF2B5EF4-FFF2-40B4-BE49-F238E27FC236}">
                <a16:creationId xmlns:a16="http://schemas.microsoft.com/office/drawing/2014/main" id="{3F106DCB-CAC0-DC40-A50D-C36325EAB645}"/>
              </a:ext>
            </a:extLst>
          </p:cNvPr>
          <p:cNvSpPr>
            <a:spLocks noChangeArrowheads="1"/>
          </p:cNvSpPr>
          <p:nvPr/>
        </p:nvSpPr>
        <p:spPr bwMode="auto">
          <a:xfrm>
            <a:off x="0" y="42291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DFF55461-1E56-5E44-868A-2C8EE1D2C56D}"/>
              </a:ext>
            </a:extLst>
          </p:cNvPr>
          <p:cNvSpPr txBox="1"/>
          <p:nvPr/>
        </p:nvSpPr>
        <p:spPr>
          <a:xfrm>
            <a:off x="5496910" y="3243078"/>
            <a:ext cx="2396360" cy="1477328"/>
          </a:xfrm>
          <a:prstGeom prst="rect">
            <a:avLst/>
          </a:prstGeom>
          <a:noFill/>
        </p:spPr>
        <p:txBody>
          <a:bodyPr wrap="square" rtlCol="0">
            <a:spAutoFit/>
          </a:bodyPr>
          <a:lstStyle/>
          <a:p>
            <a:r>
              <a:rPr lang="en-US" dirty="0"/>
              <a:t>Proving that citric acid has a lot of non-reporting values</a:t>
            </a:r>
          </a:p>
          <a:p>
            <a:endParaRPr lang="en-US" dirty="0"/>
          </a:p>
        </p:txBody>
      </p:sp>
      <p:sp>
        <p:nvSpPr>
          <p:cNvPr id="11" name="Title 1">
            <a:extLst>
              <a:ext uri="{FF2B5EF4-FFF2-40B4-BE49-F238E27FC236}">
                <a16:creationId xmlns:a16="http://schemas.microsoft.com/office/drawing/2014/main" id="{7AB3DD35-6F0E-7C4A-9F82-824AF0AC7625}"/>
              </a:ext>
            </a:extLst>
          </p:cNvPr>
          <p:cNvSpPr txBox="1">
            <a:spLocks/>
          </p:cNvSpPr>
          <p:nvPr/>
        </p:nvSpPr>
        <p:spPr>
          <a:xfrm>
            <a:off x="1531881" y="157401"/>
            <a:ext cx="8610600" cy="129302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solidFill>
                  <a:srgbClr val="FF0000"/>
                </a:solidFill>
              </a:rPr>
              <a:t>UNIVARIATE ANALYSIS</a:t>
            </a:r>
            <a:endParaRPr lang="en-US" dirty="0">
              <a:solidFill>
                <a:srgbClr val="FF0000"/>
              </a:solidFill>
            </a:endParaRPr>
          </a:p>
        </p:txBody>
      </p:sp>
    </p:spTree>
    <p:extLst>
      <p:ext uri="{BB962C8B-B14F-4D97-AF65-F5344CB8AC3E}">
        <p14:creationId xmlns:p14="http://schemas.microsoft.com/office/powerpoint/2010/main" val="839570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B5B94819-7CA7-4D40-B850-2AF85639F11B}"/>
              </a:ext>
            </a:extLst>
          </p:cNvPr>
          <p:cNvPicPr/>
          <p:nvPr/>
        </p:nvPicPr>
        <p:blipFill>
          <a:blip r:embed="rId2"/>
          <a:stretch>
            <a:fillRect/>
          </a:stretch>
        </p:blipFill>
        <p:spPr>
          <a:xfrm>
            <a:off x="504496" y="1124606"/>
            <a:ext cx="3206433" cy="4656083"/>
          </a:xfrm>
          <a:prstGeom prst="rect">
            <a:avLst/>
          </a:prstGeom>
        </p:spPr>
      </p:pic>
      <p:pic>
        <p:nvPicPr>
          <p:cNvPr id="24" name="Picture 23">
            <a:extLst>
              <a:ext uri="{FF2B5EF4-FFF2-40B4-BE49-F238E27FC236}">
                <a16:creationId xmlns:a16="http://schemas.microsoft.com/office/drawing/2014/main" id="{13CC2856-03F1-714E-9441-1FDCEE7BE006}"/>
              </a:ext>
            </a:extLst>
          </p:cNvPr>
          <p:cNvPicPr/>
          <p:nvPr/>
        </p:nvPicPr>
        <p:blipFill>
          <a:blip r:embed="rId3"/>
          <a:stretch>
            <a:fillRect/>
          </a:stretch>
        </p:blipFill>
        <p:spPr>
          <a:xfrm>
            <a:off x="8692055" y="1124606"/>
            <a:ext cx="3289737" cy="4656083"/>
          </a:xfrm>
          <a:prstGeom prst="rect">
            <a:avLst/>
          </a:prstGeom>
        </p:spPr>
      </p:pic>
      <p:pic>
        <p:nvPicPr>
          <p:cNvPr id="25" name="Picture 24">
            <a:extLst>
              <a:ext uri="{FF2B5EF4-FFF2-40B4-BE49-F238E27FC236}">
                <a16:creationId xmlns:a16="http://schemas.microsoft.com/office/drawing/2014/main" id="{0B10BBD9-AB80-4748-A4E9-C603F875DE61}"/>
              </a:ext>
            </a:extLst>
          </p:cNvPr>
          <p:cNvPicPr/>
          <p:nvPr/>
        </p:nvPicPr>
        <p:blipFill>
          <a:blip r:embed="rId4"/>
          <a:stretch>
            <a:fillRect/>
          </a:stretch>
        </p:blipFill>
        <p:spPr>
          <a:xfrm>
            <a:off x="4382814" y="1124606"/>
            <a:ext cx="3794235" cy="4656083"/>
          </a:xfrm>
          <a:prstGeom prst="rect">
            <a:avLst/>
          </a:prstGeom>
        </p:spPr>
      </p:pic>
      <p:sp>
        <p:nvSpPr>
          <p:cNvPr id="14" name="TextBox 13">
            <a:extLst>
              <a:ext uri="{FF2B5EF4-FFF2-40B4-BE49-F238E27FC236}">
                <a16:creationId xmlns:a16="http://schemas.microsoft.com/office/drawing/2014/main" id="{7600DFEB-8A5E-124B-8133-4CC8C9F74BD4}"/>
              </a:ext>
            </a:extLst>
          </p:cNvPr>
          <p:cNvSpPr txBox="1"/>
          <p:nvPr/>
        </p:nvSpPr>
        <p:spPr>
          <a:xfrm>
            <a:off x="2527942" y="6117021"/>
            <a:ext cx="7503977" cy="369332"/>
          </a:xfrm>
          <a:prstGeom prst="rect">
            <a:avLst/>
          </a:prstGeom>
          <a:noFill/>
        </p:spPr>
        <p:txBody>
          <a:bodyPr wrap="none" rtlCol="0">
            <a:spAutoFit/>
          </a:bodyPr>
          <a:lstStyle/>
          <a:p>
            <a:r>
              <a:rPr lang="en-US" dirty="0"/>
              <a:t>Extreme outliers present in residual sugar, chlorides and sulphates </a:t>
            </a:r>
          </a:p>
        </p:txBody>
      </p:sp>
      <p:sp>
        <p:nvSpPr>
          <p:cNvPr id="10" name="Title 1">
            <a:extLst>
              <a:ext uri="{FF2B5EF4-FFF2-40B4-BE49-F238E27FC236}">
                <a16:creationId xmlns:a16="http://schemas.microsoft.com/office/drawing/2014/main" id="{4B1281A8-619E-1346-8CDE-905CC03C5E72}"/>
              </a:ext>
            </a:extLst>
          </p:cNvPr>
          <p:cNvSpPr>
            <a:spLocks noGrp="1"/>
          </p:cNvSpPr>
          <p:nvPr>
            <p:ph type="title"/>
          </p:nvPr>
        </p:nvSpPr>
        <p:spPr>
          <a:xfrm>
            <a:off x="1531881" y="157401"/>
            <a:ext cx="8610600" cy="1293028"/>
          </a:xfrm>
        </p:spPr>
        <p:txBody>
          <a:bodyPr/>
          <a:lstStyle/>
          <a:p>
            <a:pPr algn="ctr"/>
            <a:r>
              <a:rPr lang="en-US" dirty="0">
                <a:solidFill>
                  <a:srgbClr val="FF0000"/>
                </a:solidFill>
              </a:rPr>
              <a:t>UNIVARIATE ANALYSIS</a:t>
            </a:r>
          </a:p>
        </p:txBody>
      </p:sp>
    </p:spTree>
    <p:extLst>
      <p:ext uri="{BB962C8B-B14F-4D97-AF65-F5344CB8AC3E}">
        <p14:creationId xmlns:p14="http://schemas.microsoft.com/office/powerpoint/2010/main" val="2849167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600DFEB-8A5E-124B-8133-4CC8C9F74BD4}"/>
              </a:ext>
            </a:extLst>
          </p:cNvPr>
          <p:cNvSpPr txBox="1"/>
          <p:nvPr/>
        </p:nvSpPr>
        <p:spPr>
          <a:xfrm>
            <a:off x="9671726" y="3518393"/>
            <a:ext cx="2404241" cy="646331"/>
          </a:xfrm>
          <a:prstGeom prst="rect">
            <a:avLst/>
          </a:prstGeom>
          <a:noFill/>
        </p:spPr>
        <p:txBody>
          <a:bodyPr wrap="square" rtlCol="0">
            <a:spAutoFit/>
          </a:bodyPr>
          <a:lstStyle/>
          <a:p>
            <a:r>
              <a:rPr lang="en-US" dirty="0"/>
              <a:t>Using Boxplots to visualize the outliers</a:t>
            </a:r>
          </a:p>
        </p:txBody>
      </p:sp>
      <p:pic>
        <p:nvPicPr>
          <p:cNvPr id="7" name="Picture 6">
            <a:extLst>
              <a:ext uri="{FF2B5EF4-FFF2-40B4-BE49-F238E27FC236}">
                <a16:creationId xmlns:a16="http://schemas.microsoft.com/office/drawing/2014/main" id="{C5C49D3E-88A0-4A4A-82BD-8A135A0DB9CF}"/>
              </a:ext>
            </a:extLst>
          </p:cNvPr>
          <p:cNvPicPr/>
          <p:nvPr/>
        </p:nvPicPr>
        <p:blipFill>
          <a:blip r:embed="rId2"/>
          <a:stretch>
            <a:fillRect/>
          </a:stretch>
        </p:blipFill>
        <p:spPr>
          <a:xfrm>
            <a:off x="291313" y="1471448"/>
            <a:ext cx="9315677" cy="5017220"/>
          </a:xfrm>
          <a:prstGeom prst="rect">
            <a:avLst/>
          </a:prstGeom>
        </p:spPr>
      </p:pic>
      <p:sp>
        <p:nvSpPr>
          <p:cNvPr id="8" name="Title 1">
            <a:extLst>
              <a:ext uri="{FF2B5EF4-FFF2-40B4-BE49-F238E27FC236}">
                <a16:creationId xmlns:a16="http://schemas.microsoft.com/office/drawing/2014/main" id="{96AA7C0F-6B52-5F49-B1DC-BC5F8680BA6E}"/>
              </a:ext>
            </a:extLst>
          </p:cNvPr>
          <p:cNvSpPr>
            <a:spLocks noGrp="1"/>
          </p:cNvSpPr>
          <p:nvPr>
            <p:ph type="title"/>
          </p:nvPr>
        </p:nvSpPr>
        <p:spPr>
          <a:xfrm>
            <a:off x="1531881" y="157401"/>
            <a:ext cx="8610600" cy="1293028"/>
          </a:xfrm>
        </p:spPr>
        <p:txBody>
          <a:bodyPr/>
          <a:lstStyle/>
          <a:p>
            <a:pPr algn="ctr"/>
            <a:r>
              <a:rPr lang="en-US" dirty="0">
                <a:solidFill>
                  <a:srgbClr val="FF0000"/>
                </a:solidFill>
              </a:rPr>
              <a:t>UNIVARIATE ANALYSIS</a:t>
            </a:r>
          </a:p>
        </p:txBody>
      </p:sp>
    </p:spTree>
    <p:extLst>
      <p:ext uri="{BB962C8B-B14F-4D97-AF65-F5344CB8AC3E}">
        <p14:creationId xmlns:p14="http://schemas.microsoft.com/office/powerpoint/2010/main" val="3762458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600DFEB-8A5E-124B-8133-4CC8C9F74BD4}"/>
              </a:ext>
            </a:extLst>
          </p:cNvPr>
          <p:cNvSpPr txBox="1"/>
          <p:nvPr/>
        </p:nvSpPr>
        <p:spPr>
          <a:xfrm>
            <a:off x="9671726" y="3518393"/>
            <a:ext cx="2404241" cy="923330"/>
          </a:xfrm>
          <a:prstGeom prst="rect">
            <a:avLst/>
          </a:prstGeom>
          <a:noFill/>
        </p:spPr>
        <p:txBody>
          <a:bodyPr wrap="square" rtlCol="0">
            <a:spAutoFit/>
          </a:bodyPr>
          <a:lstStyle/>
          <a:p>
            <a:r>
              <a:rPr lang="en-US" dirty="0"/>
              <a:t>Visualizing each variable against quality</a:t>
            </a:r>
          </a:p>
        </p:txBody>
      </p:sp>
      <p:pic>
        <p:nvPicPr>
          <p:cNvPr id="3" name="Picture 2">
            <a:extLst>
              <a:ext uri="{FF2B5EF4-FFF2-40B4-BE49-F238E27FC236}">
                <a16:creationId xmlns:a16="http://schemas.microsoft.com/office/drawing/2014/main" id="{287A65F2-A153-4B40-B213-2D5FE6AB2ABF}"/>
              </a:ext>
            </a:extLst>
          </p:cNvPr>
          <p:cNvPicPr>
            <a:picLocks noChangeAspect="1"/>
          </p:cNvPicPr>
          <p:nvPr/>
        </p:nvPicPr>
        <p:blipFill>
          <a:blip r:embed="rId2"/>
          <a:stretch>
            <a:fillRect/>
          </a:stretch>
        </p:blipFill>
        <p:spPr>
          <a:xfrm>
            <a:off x="347957" y="1374228"/>
            <a:ext cx="7695526" cy="5422965"/>
          </a:xfrm>
          <a:prstGeom prst="rect">
            <a:avLst/>
          </a:prstGeom>
        </p:spPr>
      </p:pic>
      <p:sp>
        <p:nvSpPr>
          <p:cNvPr id="8" name="Title 1">
            <a:extLst>
              <a:ext uri="{FF2B5EF4-FFF2-40B4-BE49-F238E27FC236}">
                <a16:creationId xmlns:a16="http://schemas.microsoft.com/office/drawing/2014/main" id="{161E9CCB-80DD-EE4F-B5C8-1D74C4C24B67}"/>
              </a:ext>
            </a:extLst>
          </p:cNvPr>
          <p:cNvSpPr>
            <a:spLocks noGrp="1"/>
          </p:cNvSpPr>
          <p:nvPr>
            <p:ph type="title"/>
          </p:nvPr>
        </p:nvSpPr>
        <p:spPr>
          <a:xfrm>
            <a:off x="347957" y="400162"/>
            <a:ext cx="8610600" cy="1293028"/>
          </a:xfrm>
        </p:spPr>
        <p:txBody>
          <a:bodyPr/>
          <a:lstStyle/>
          <a:p>
            <a:r>
              <a:rPr lang="en-US" dirty="0">
                <a:solidFill>
                  <a:srgbClr val="FF0000"/>
                </a:solidFill>
              </a:rPr>
              <a:t>BIVARIATE ANALYSIS</a:t>
            </a:r>
          </a:p>
        </p:txBody>
      </p:sp>
    </p:spTree>
    <p:extLst>
      <p:ext uri="{BB962C8B-B14F-4D97-AF65-F5344CB8AC3E}">
        <p14:creationId xmlns:p14="http://schemas.microsoft.com/office/powerpoint/2010/main" val="3749081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600DFEB-8A5E-124B-8133-4CC8C9F74BD4}"/>
              </a:ext>
            </a:extLst>
          </p:cNvPr>
          <p:cNvSpPr txBox="1"/>
          <p:nvPr/>
        </p:nvSpPr>
        <p:spPr>
          <a:xfrm>
            <a:off x="519633" y="3418466"/>
            <a:ext cx="2404241" cy="923330"/>
          </a:xfrm>
          <a:prstGeom prst="rect">
            <a:avLst/>
          </a:prstGeom>
          <a:noFill/>
        </p:spPr>
        <p:txBody>
          <a:bodyPr wrap="square" rtlCol="0">
            <a:spAutoFit/>
          </a:bodyPr>
          <a:lstStyle/>
          <a:p>
            <a:r>
              <a:rPr lang="en-US" dirty="0"/>
              <a:t>Visualizing each variable against rating</a:t>
            </a:r>
          </a:p>
        </p:txBody>
      </p:sp>
      <p:pic>
        <p:nvPicPr>
          <p:cNvPr id="5" name="Picture 4">
            <a:extLst>
              <a:ext uri="{FF2B5EF4-FFF2-40B4-BE49-F238E27FC236}">
                <a16:creationId xmlns:a16="http://schemas.microsoft.com/office/drawing/2014/main" id="{87F5E3DA-FE01-B244-873B-E110E4071942}"/>
              </a:ext>
            </a:extLst>
          </p:cNvPr>
          <p:cNvPicPr/>
          <p:nvPr/>
        </p:nvPicPr>
        <p:blipFill>
          <a:blip r:embed="rId2"/>
          <a:stretch>
            <a:fillRect/>
          </a:stretch>
        </p:blipFill>
        <p:spPr>
          <a:xfrm>
            <a:off x="2832211" y="1011504"/>
            <a:ext cx="9020829" cy="5737254"/>
          </a:xfrm>
          <a:prstGeom prst="rect">
            <a:avLst/>
          </a:prstGeom>
        </p:spPr>
      </p:pic>
      <p:sp>
        <p:nvSpPr>
          <p:cNvPr id="7" name="Title 1">
            <a:extLst>
              <a:ext uri="{FF2B5EF4-FFF2-40B4-BE49-F238E27FC236}">
                <a16:creationId xmlns:a16="http://schemas.microsoft.com/office/drawing/2014/main" id="{5370986E-5962-2148-BEED-547F17EA0A5B}"/>
              </a:ext>
            </a:extLst>
          </p:cNvPr>
          <p:cNvSpPr>
            <a:spLocks noGrp="1"/>
          </p:cNvSpPr>
          <p:nvPr>
            <p:ph type="title"/>
          </p:nvPr>
        </p:nvSpPr>
        <p:spPr>
          <a:xfrm>
            <a:off x="3242440" y="165493"/>
            <a:ext cx="8610600" cy="1293028"/>
          </a:xfrm>
        </p:spPr>
        <p:txBody>
          <a:bodyPr/>
          <a:lstStyle/>
          <a:p>
            <a:pPr algn="r"/>
            <a:r>
              <a:rPr lang="en-US" dirty="0">
                <a:solidFill>
                  <a:srgbClr val="FF0000"/>
                </a:solidFill>
              </a:rPr>
              <a:t>BIVARIATE ANALYSIS</a:t>
            </a:r>
          </a:p>
        </p:txBody>
      </p:sp>
    </p:spTree>
    <p:extLst>
      <p:ext uri="{BB962C8B-B14F-4D97-AF65-F5344CB8AC3E}">
        <p14:creationId xmlns:p14="http://schemas.microsoft.com/office/powerpoint/2010/main" val="37456723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7EE5C70-4888-2245-AFD0-1C3E46394758}">
  <we:reference id="fa000000002" version="1.0.0.0" store="en-us" storeType="FirstParty"/>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1614</TotalTime>
  <Words>1301</Words>
  <Application>Microsoft Macintosh PowerPoint</Application>
  <PresentationFormat>Widescreen</PresentationFormat>
  <Paragraphs>125</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SimSun</vt:lpstr>
      <vt:lpstr>游ゴシック</vt:lpstr>
      <vt:lpstr>Arial</vt:lpstr>
      <vt:lpstr>Calibri</vt:lpstr>
      <vt:lpstr>Calibri Light</vt:lpstr>
      <vt:lpstr>Times New Roman</vt:lpstr>
      <vt:lpstr>Office Theme</vt:lpstr>
      <vt:lpstr>  RED WINE ANALYSIS --- KRUSHAB GANDHI</vt:lpstr>
      <vt:lpstr>INTRODUCTION</vt:lpstr>
      <vt:lpstr>DATASET DESCRIPTION</vt:lpstr>
      <vt:lpstr>UNIVARIATE ANALYSIS</vt:lpstr>
      <vt:lpstr>PowerPoint Presentation</vt:lpstr>
      <vt:lpstr>UNIVARIATE ANALYSIS</vt:lpstr>
      <vt:lpstr>UNIVARIATE ANALYSIS</vt:lpstr>
      <vt:lpstr>BIVARIATE ANALYSIS</vt:lpstr>
      <vt:lpstr>BIVARIATE ANALYSIS</vt:lpstr>
      <vt:lpstr>BIVARIATE  ANALYSIS</vt:lpstr>
      <vt:lpstr>BIVARIATE  ANALYSIS</vt:lpstr>
      <vt:lpstr>BIVARIATE  ANALYSIS</vt:lpstr>
      <vt:lpstr>BIVARIATE  ANALYSIS</vt:lpstr>
      <vt:lpstr>BIVARIATE  ANALYSIS</vt:lpstr>
      <vt:lpstr>PREDICTIVE MODELS: SUMMARY</vt:lpstr>
      <vt:lpstr>PowerPoint Presentation</vt:lpstr>
      <vt:lpstr>PowerPoint Presentation</vt:lpstr>
      <vt:lpstr>PowerPoint Presentation</vt:lpstr>
      <vt:lpstr>PowerPoint Presentation</vt:lpstr>
      <vt:lpstr>PowerPoint Presentation</vt:lpstr>
      <vt:lpstr>Cheers !</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RED WINE ANALYSIS</dc:title>
  <dc:creator>gkrushab@gmail.com</dc:creator>
  <cp:lastModifiedBy>gkrushab@gmail.com</cp:lastModifiedBy>
  <cp:revision>21</cp:revision>
  <dcterms:created xsi:type="dcterms:W3CDTF">2018-05-03T21:01:50Z</dcterms:created>
  <dcterms:modified xsi:type="dcterms:W3CDTF">2018-06-05T16:32:44Z</dcterms:modified>
</cp:coreProperties>
</file>

<file path=docProps/thumbnail.jpeg>
</file>